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0" r:id="rId5"/>
    <p:sldId id="259" r:id="rId6"/>
    <p:sldId id="262" r:id="rId7"/>
    <p:sldId id="266" r:id="rId8"/>
    <p:sldId id="268" r:id="rId9"/>
    <p:sldId id="269" r:id="rId10"/>
    <p:sldId id="261" r:id="rId11"/>
    <p:sldId id="264" r:id="rId12"/>
    <p:sldId id="265" r:id="rId13"/>
    <p:sldId id="272" r:id="rId14"/>
    <p:sldId id="273" r:id="rId15"/>
    <p:sldId id="274" r:id="rId16"/>
    <p:sldId id="276" r:id="rId17"/>
    <p:sldId id="263" r:id="rId18"/>
    <p:sldId id="270" r:id="rId19"/>
  </p:sldIdLst>
  <p:sldSz cx="18288000" cy="10287000"/>
  <p:notesSz cx="6858000" cy="9144000"/>
  <p:embeddedFontLst>
    <p:embeddedFont>
      <p:font typeface="TAN Pearl" panose="020B0604020202020204" charset="0"/>
      <p:regular r:id="rId20"/>
    </p:embeddedFont>
    <p:embeddedFont>
      <p:font typeface="TT Chocolate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7" d="100"/>
          <a:sy n="37" d="100"/>
        </p:scale>
        <p:origin x="98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64139" y="2520315"/>
            <a:ext cx="10023861" cy="7766685"/>
            <a:chOff x="0" y="0"/>
            <a:chExt cx="1049018" cy="812800"/>
          </a:xfrm>
        </p:grpSpPr>
        <p:sp>
          <p:nvSpPr>
            <p:cNvPr id="3" name="Freeform 3"/>
            <p:cNvSpPr/>
            <p:nvPr/>
          </p:nvSpPr>
          <p:spPr>
            <a:xfrm flipH="1">
              <a:off x="0" y="0"/>
              <a:ext cx="1049018" cy="812800"/>
            </a:xfrm>
            <a:custGeom>
              <a:avLst/>
              <a:gdLst/>
              <a:ahLst/>
              <a:cxnLst/>
              <a:rect l="l" t="t" r="r" b="b"/>
              <a:pathLst>
                <a:path w="1049018" h="812800">
                  <a:moveTo>
                    <a:pt x="1049018" y="0"/>
                  </a:moveTo>
                  <a:lnTo>
                    <a:pt x="0" y="0"/>
                  </a:lnTo>
                  <a:lnTo>
                    <a:pt x="0" y="812800"/>
                  </a:lnTo>
                  <a:lnTo>
                    <a:pt x="1049018" y="812800"/>
                  </a:lnTo>
                  <a:close/>
                </a:path>
              </a:pathLst>
            </a:custGeom>
            <a:blipFill>
              <a:blip r:embed="rId2"/>
              <a:stretch>
                <a:fillRect l="-8147" r="-8147"/>
              </a:stretch>
            </a:blipFill>
          </p:spPr>
        </p:sp>
      </p:grpSp>
      <p:grpSp>
        <p:nvGrpSpPr>
          <p:cNvPr id="4" name="Group 4"/>
          <p:cNvGrpSpPr/>
          <p:nvPr/>
        </p:nvGrpSpPr>
        <p:grpSpPr>
          <a:xfrm>
            <a:off x="14823829" y="978896"/>
            <a:ext cx="2430028" cy="765483"/>
            <a:chOff x="0" y="0"/>
            <a:chExt cx="1290117" cy="406400"/>
          </a:xfrm>
        </p:grpSpPr>
        <p:sp>
          <p:nvSpPr>
            <p:cNvPr id="5" name="Freeform 5"/>
            <p:cNvSpPr/>
            <p:nvPr/>
          </p:nvSpPr>
          <p:spPr>
            <a:xfrm>
              <a:off x="0" y="0"/>
              <a:ext cx="1290117" cy="406400"/>
            </a:xfrm>
            <a:custGeom>
              <a:avLst/>
              <a:gdLst/>
              <a:ahLst/>
              <a:cxnLst/>
              <a:rect l="l" t="t" r="r" b="b"/>
              <a:pathLst>
                <a:path w="1290117" h="406400">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6" name="TextBox 6"/>
            <p:cNvSpPr txBox="1"/>
            <p:nvPr/>
          </p:nvSpPr>
          <p:spPr>
            <a:xfrm>
              <a:off x="0" y="-47625"/>
              <a:ext cx="1290117" cy="454025"/>
            </a:xfrm>
            <a:prstGeom prst="rect">
              <a:avLst/>
            </a:prstGeom>
          </p:spPr>
          <p:txBody>
            <a:bodyPr lIns="50800" tIns="50800" rIns="50800" bIns="50800" rtlCol="0" anchor="ctr"/>
            <a:lstStyle/>
            <a:p>
              <a:pPr algn="ctr">
                <a:lnSpc>
                  <a:spcPts val="3440"/>
                </a:lnSpc>
              </a:pPr>
              <a:endParaRPr/>
            </a:p>
          </p:txBody>
        </p:sp>
      </p:grpSp>
      <p:grpSp>
        <p:nvGrpSpPr>
          <p:cNvPr id="7" name="Group 7"/>
          <p:cNvGrpSpPr/>
          <p:nvPr/>
        </p:nvGrpSpPr>
        <p:grpSpPr>
          <a:xfrm>
            <a:off x="21771" y="9710360"/>
            <a:ext cx="18288000" cy="524417"/>
            <a:chOff x="0" y="0"/>
            <a:chExt cx="4816593" cy="138118"/>
          </a:xfrm>
        </p:grpSpPr>
        <p:sp>
          <p:nvSpPr>
            <p:cNvPr id="8" name="Freeform 8"/>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9" name="TextBox 9"/>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10" name="Group 10"/>
          <p:cNvGrpSpPr/>
          <p:nvPr/>
        </p:nvGrpSpPr>
        <p:grpSpPr>
          <a:xfrm>
            <a:off x="0" y="0"/>
            <a:ext cx="18288000" cy="524417"/>
            <a:chOff x="0" y="0"/>
            <a:chExt cx="4816593" cy="138118"/>
          </a:xfrm>
        </p:grpSpPr>
        <p:sp>
          <p:nvSpPr>
            <p:cNvPr id="11" name="Freeform 11"/>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12" name="TextBox 12"/>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7" name="TextBox 17"/>
          <p:cNvSpPr txBox="1"/>
          <p:nvPr/>
        </p:nvSpPr>
        <p:spPr>
          <a:xfrm>
            <a:off x="14829272" y="962567"/>
            <a:ext cx="2430028" cy="547370"/>
          </a:xfrm>
          <a:prstGeom prst="rect">
            <a:avLst/>
          </a:prstGeom>
        </p:spPr>
        <p:txBody>
          <a:bodyPr lIns="0" tIns="0" rIns="0" bIns="0" rtlCol="0" anchor="t">
            <a:spAutoFit/>
          </a:bodyPr>
          <a:lstStyle/>
          <a:p>
            <a:pPr algn="ctr">
              <a:lnSpc>
                <a:spcPts val="4479"/>
              </a:lnSpc>
            </a:pPr>
            <a:r>
              <a:rPr lang="en-US" sz="3199" spc="319" dirty="0">
                <a:solidFill>
                  <a:srgbClr val="5B4F47"/>
                </a:solidFill>
                <a:latin typeface="TT Chocolates"/>
                <a:ea typeface="TT Chocolates"/>
                <a:cs typeface="TT Chocolates"/>
                <a:sym typeface="TT Chocolates"/>
              </a:rPr>
              <a:t>Slide 01</a:t>
            </a:r>
          </a:p>
        </p:txBody>
      </p:sp>
      <p:sp>
        <p:nvSpPr>
          <p:cNvPr id="22" name="TextBox 21">
            <a:extLst>
              <a:ext uri="{FF2B5EF4-FFF2-40B4-BE49-F238E27FC236}">
                <a16:creationId xmlns:a16="http://schemas.microsoft.com/office/drawing/2014/main" id="{16253F7B-9CB8-948D-C68B-EE89CD53B72C}"/>
              </a:ext>
            </a:extLst>
          </p:cNvPr>
          <p:cNvSpPr txBox="1"/>
          <p:nvPr/>
        </p:nvSpPr>
        <p:spPr>
          <a:xfrm>
            <a:off x="3276600" y="786662"/>
            <a:ext cx="10975521" cy="1446550"/>
          </a:xfrm>
          <a:prstGeom prst="rect">
            <a:avLst/>
          </a:prstGeom>
          <a:noFill/>
        </p:spPr>
        <p:txBody>
          <a:bodyPr wrap="square" rtlCol="0">
            <a:spAutoFit/>
          </a:bodyPr>
          <a:lstStyle/>
          <a:p>
            <a:pPr algn="ctr"/>
            <a:r>
              <a:rPr lang="en-US" sz="4400" b="1" dirty="0">
                <a:solidFill>
                  <a:schemeClr val="accent2">
                    <a:lumMod val="60000"/>
                    <a:lumOff val="40000"/>
                  </a:schemeClr>
                </a:solidFill>
                <a:latin typeface="Times New Roman" panose="02020603050405020304" pitchFamily="18" charset="0"/>
                <a:cs typeface="Times New Roman" panose="02020603050405020304" pitchFamily="18" charset="0"/>
              </a:rPr>
              <a:t>BÀI TẬP LỚN </a:t>
            </a:r>
            <a:br>
              <a:rPr lang="vi-VN" sz="4400" b="1" dirty="0">
                <a:solidFill>
                  <a:schemeClr val="accent2">
                    <a:lumMod val="60000"/>
                    <a:lumOff val="40000"/>
                  </a:schemeClr>
                </a:solidFill>
                <a:latin typeface="Times New Roman" panose="02020603050405020304" pitchFamily="18" charset="0"/>
                <a:cs typeface="Times New Roman" panose="02020603050405020304" pitchFamily="18" charset="0"/>
              </a:rPr>
            </a:br>
            <a:r>
              <a:rPr lang="en-US" sz="4400" b="1" dirty="0">
                <a:solidFill>
                  <a:schemeClr val="accent2">
                    <a:lumMod val="60000"/>
                    <a:lumOff val="40000"/>
                  </a:schemeClr>
                </a:solidFill>
                <a:latin typeface="Times New Roman" panose="02020603050405020304" pitchFamily="18" charset="0"/>
                <a:cs typeface="Times New Roman" panose="02020603050405020304" pitchFamily="18" charset="0"/>
              </a:rPr>
              <a:t>PHÂN TÍCH VÀ THIẾT KẾ HỆ THỐNG</a:t>
            </a:r>
            <a:endParaRPr lang="en-US" sz="4400" dirty="0">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A3A16B72-B6B3-0FFC-C701-02F27EF29EB1}"/>
              </a:ext>
            </a:extLst>
          </p:cNvPr>
          <p:cNvSpPr txBox="1"/>
          <p:nvPr/>
        </p:nvSpPr>
        <p:spPr>
          <a:xfrm>
            <a:off x="609600" y="4076700"/>
            <a:ext cx="5715000" cy="3816429"/>
          </a:xfrm>
          <a:prstGeom prst="rect">
            <a:avLst/>
          </a:prstGeom>
          <a:noFill/>
        </p:spPr>
        <p:txBody>
          <a:bodyPr wrap="square" rtlCol="0">
            <a:spAutoFit/>
          </a:bodyPr>
          <a:lstStyle/>
          <a:p>
            <a:endParaRPr lang="vi-VN" sz="2800" b="1" dirty="0">
              <a:solidFill>
                <a:schemeClr val="accent2">
                  <a:lumMod val="75000"/>
                </a:schemeClr>
              </a:solidFill>
              <a:latin typeface="Times New Roman" panose="02020603050405020304" pitchFamily="18" charset="0"/>
              <a:cs typeface="Times New Roman" panose="02020603050405020304" pitchFamily="18" charset="0"/>
            </a:endParaRPr>
          </a:p>
          <a:p>
            <a:r>
              <a:rPr lang="en-US" sz="2800" b="1" dirty="0">
                <a:solidFill>
                  <a:schemeClr val="accent2">
                    <a:lumMod val="75000"/>
                  </a:schemeClr>
                </a:solidFill>
                <a:latin typeface="Times New Roman" panose="02020603050405020304" pitchFamily="18" charset="0"/>
                <a:cs typeface="Times New Roman" panose="02020603050405020304" pitchFamily="18" charset="0"/>
              </a:rPr>
              <a:t>GIÁO VIÊN HƯỚNG DẪN</a:t>
            </a:r>
          </a:p>
          <a:p>
            <a:r>
              <a:rPr lang="en-US" sz="2800" dirty="0" err="1">
                <a:solidFill>
                  <a:schemeClr val="accent2">
                    <a:lumMod val="75000"/>
                  </a:schemeClr>
                </a:solidFill>
                <a:latin typeface="Times New Roman" panose="02020603050405020304" pitchFamily="18" charset="0"/>
                <a:cs typeface="Times New Roman" panose="02020603050405020304" pitchFamily="18" charset="0"/>
              </a:rPr>
              <a:t>ThS.TRẦN</a:t>
            </a:r>
            <a:r>
              <a:rPr lang="en-US" sz="2800" dirty="0">
                <a:solidFill>
                  <a:schemeClr val="accent2">
                    <a:lumMod val="75000"/>
                  </a:schemeClr>
                </a:solidFill>
                <a:latin typeface="Times New Roman" panose="02020603050405020304" pitchFamily="18" charset="0"/>
                <a:cs typeface="Times New Roman" panose="02020603050405020304" pitchFamily="18" charset="0"/>
              </a:rPr>
              <a:t> THỊ THANH</a:t>
            </a:r>
          </a:p>
          <a:p>
            <a:endParaRPr lang="vi-VN" sz="2800" b="1" dirty="0">
              <a:solidFill>
                <a:schemeClr val="accent2">
                  <a:lumMod val="75000"/>
                </a:schemeClr>
              </a:solidFill>
              <a:latin typeface="Times New Roman" panose="02020603050405020304" pitchFamily="18" charset="0"/>
              <a:cs typeface="Times New Roman" panose="02020603050405020304" pitchFamily="18" charset="0"/>
            </a:endParaRPr>
          </a:p>
          <a:p>
            <a:endParaRPr lang="vi-VN" sz="2800" b="1" dirty="0">
              <a:solidFill>
                <a:schemeClr val="accent2">
                  <a:lumMod val="75000"/>
                </a:schemeClr>
              </a:solidFill>
              <a:latin typeface="Times New Roman" panose="02020603050405020304" pitchFamily="18" charset="0"/>
              <a:cs typeface="Times New Roman" panose="02020603050405020304" pitchFamily="18" charset="0"/>
            </a:endParaRPr>
          </a:p>
          <a:p>
            <a:r>
              <a:rPr lang="en-US" sz="2800" b="1" dirty="0">
                <a:solidFill>
                  <a:schemeClr val="accent2">
                    <a:lumMod val="75000"/>
                  </a:schemeClr>
                </a:solidFill>
                <a:latin typeface="Times New Roman" panose="02020603050405020304" pitchFamily="18" charset="0"/>
                <a:cs typeface="Times New Roman" panose="02020603050405020304" pitchFamily="18" charset="0"/>
              </a:rPr>
              <a:t>THÀNH VIÊN NHÓM</a:t>
            </a:r>
          </a:p>
          <a:p>
            <a:r>
              <a:rPr lang="en-US" sz="2800" dirty="0">
                <a:solidFill>
                  <a:schemeClr val="accent2">
                    <a:lumMod val="75000"/>
                  </a:schemeClr>
                </a:solidFill>
                <a:latin typeface="Times New Roman" panose="02020603050405020304" pitchFamily="18" charset="0"/>
                <a:cs typeface="Times New Roman" panose="02020603050405020304" pitchFamily="18" charset="0"/>
              </a:rPr>
              <a:t>1. </a:t>
            </a:r>
            <a:r>
              <a:rPr lang="vi-VN" sz="2800" dirty="0">
                <a:solidFill>
                  <a:schemeClr val="accent2">
                    <a:lumMod val="75000"/>
                  </a:schemeClr>
                </a:solidFill>
                <a:latin typeface="Times New Roman" panose="02020603050405020304" pitchFamily="18" charset="0"/>
                <a:cs typeface="Times New Roman" panose="02020603050405020304" pitchFamily="18" charset="0"/>
              </a:rPr>
              <a:t>NGUYỄN TIẾN THẮNG </a:t>
            </a:r>
            <a:endParaRPr lang="en-US" sz="2800" dirty="0">
              <a:solidFill>
                <a:schemeClr val="accent2">
                  <a:lumMod val="75000"/>
                </a:schemeClr>
              </a:solidFill>
              <a:latin typeface="Times New Roman" panose="02020603050405020304" pitchFamily="18" charset="0"/>
              <a:cs typeface="Times New Roman" panose="02020603050405020304" pitchFamily="18" charset="0"/>
            </a:endParaRPr>
          </a:p>
          <a:p>
            <a:r>
              <a:rPr lang="en-US" sz="2800" dirty="0">
                <a:solidFill>
                  <a:schemeClr val="accent2">
                    <a:lumMod val="75000"/>
                  </a:schemeClr>
                </a:solidFill>
                <a:latin typeface="Times New Roman" panose="02020603050405020304" pitchFamily="18" charset="0"/>
                <a:cs typeface="Times New Roman" panose="02020603050405020304" pitchFamily="18" charset="0"/>
              </a:rPr>
              <a:t>2. </a:t>
            </a:r>
            <a:r>
              <a:rPr lang="vi-VN" sz="2800" dirty="0">
                <a:solidFill>
                  <a:schemeClr val="accent2">
                    <a:lumMod val="75000"/>
                  </a:schemeClr>
                </a:solidFill>
                <a:latin typeface="Times New Roman" panose="02020603050405020304" pitchFamily="18" charset="0"/>
                <a:cs typeface="Times New Roman" panose="02020603050405020304" pitchFamily="18" charset="0"/>
              </a:rPr>
              <a:t>LƯƠNG VĂN HỌC</a:t>
            </a:r>
            <a:endParaRPr lang="en-US" sz="2800" dirty="0">
              <a:solidFill>
                <a:schemeClr val="accent2">
                  <a:lumMod val="75000"/>
                </a:schemeClr>
              </a:solidFill>
              <a:latin typeface="Times New Roman" panose="02020603050405020304" pitchFamily="18" charset="0"/>
              <a:cs typeface="Times New Roman" panose="02020603050405020304" pitchFamily="18" charset="0"/>
            </a:endParaRP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B4F47"/>
        </a:solidFill>
        <a:effectLst/>
      </p:bgPr>
    </p:bg>
    <p:spTree>
      <p:nvGrpSpPr>
        <p:cNvPr id="1" name=""/>
        <p:cNvGrpSpPr/>
        <p:nvPr/>
      </p:nvGrpSpPr>
      <p:grpSpPr>
        <a:xfrm>
          <a:off x="0" y="0"/>
          <a:ext cx="0" cy="0"/>
          <a:chOff x="0" y="0"/>
          <a:chExt cx="0" cy="0"/>
        </a:xfrm>
      </p:grpSpPr>
      <p:grpSp>
        <p:nvGrpSpPr>
          <p:cNvPr id="2" name="Group 2"/>
          <p:cNvGrpSpPr/>
          <p:nvPr/>
        </p:nvGrpSpPr>
        <p:grpSpPr>
          <a:xfrm>
            <a:off x="14829272" y="886847"/>
            <a:ext cx="2430028" cy="765483"/>
            <a:chOff x="0" y="0"/>
            <a:chExt cx="1290117" cy="406400"/>
          </a:xfrm>
        </p:grpSpPr>
        <p:sp>
          <p:nvSpPr>
            <p:cNvPr id="3" name="Freeform 3"/>
            <p:cNvSpPr/>
            <p:nvPr/>
          </p:nvSpPr>
          <p:spPr>
            <a:xfrm>
              <a:off x="0" y="0"/>
              <a:ext cx="1290117" cy="406400"/>
            </a:xfrm>
            <a:custGeom>
              <a:avLst/>
              <a:gdLst/>
              <a:ahLst/>
              <a:cxnLst/>
              <a:rect l="l" t="t" r="r" b="b"/>
              <a:pathLst>
                <a:path w="1290117" h="406400">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8F7F4"/>
              </a:solidFill>
              <a:prstDash val="solid"/>
              <a:miter/>
            </a:ln>
          </p:spPr>
        </p:sp>
        <p:sp>
          <p:nvSpPr>
            <p:cNvPr id="4" name="TextBox 4"/>
            <p:cNvSpPr txBox="1"/>
            <p:nvPr/>
          </p:nvSpPr>
          <p:spPr>
            <a:xfrm>
              <a:off x="0" y="-47625"/>
              <a:ext cx="1290117" cy="454025"/>
            </a:xfrm>
            <a:prstGeom prst="rect">
              <a:avLst/>
            </a:prstGeom>
          </p:spPr>
          <p:txBody>
            <a:bodyPr lIns="50800" tIns="50800" rIns="50800" bIns="50800" rtlCol="0" anchor="ctr"/>
            <a:lstStyle/>
            <a:p>
              <a:pPr algn="ctr">
                <a:lnSpc>
                  <a:spcPts val="3440"/>
                </a:lnSpc>
              </a:pPr>
              <a:endParaRPr/>
            </a:p>
          </p:txBody>
        </p:sp>
      </p:grpSp>
      <p:sp>
        <p:nvSpPr>
          <p:cNvPr id="11" name="TextBox 11"/>
          <p:cNvSpPr txBox="1"/>
          <p:nvPr/>
        </p:nvSpPr>
        <p:spPr>
          <a:xfrm>
            <a:off x="1028700" y="791117"/>
            <a:ext cx="11315700" cy="1255600"/>
          </a:xfrm>
          <a:prstGeom prst="rect">
            <a:avLst/>
          </a:prstGeom>
        </p:spPr>
        <p:txBody>
          <a:bodyPr wrap="square" lIns="0" tIns="0" rIns="0" bIns="0" rtlCol="0" anchor="t">
            <a:spAutoFit/>
          </a:bodyPr>
          <a:lstStyle/>
          <a:p>
            <a:pPr algn="ctr">
              <a:lnSpc>
                <a:spcPts val="11200"/>
              </a:lnSpc>
            </a:pPr>
            <a:r>
              <a:rPr lang="vi-VN" sz="5400" dirty="0">
                <a:solidFill>
                  <a:srgbClr val="FFFFFF"/>
                </a:solidFill>
                <a:latin typeface="+mj-lt"/>
                <a:ea typeface="TAN Pearl"/>
                <a:cs typeface="TAN Pearl"/>
                <a:sym typeface="TAN Pearl"/>
              </a:rPr>
              <a:t>Thiết kế hệ thống</a:t>
            </a:r>
            <a:endParaRPr lang="en-US" sz="5400" dirty="0">
              <a:solidFill>
                <a:srgbClr val="FFFFFF"/>
              </a:solidFill>
              <a:latin typeface="+mj-lt"/>
              <a:ea typeface="TAN Pearl"/>
              <a:cs typeface="TAN Pearl"/>
              <a:sym typeface="TAN Pearl"/>
            </a:endParaRPr>
          </a:p>
        </p:txBody>
      </p:sp>
      <p:sp>
        <p:nvSpPr>
          <p:cNvPr id="12" name="TextBox 12"/>
          <p:cNvSpPr txBox="1"/>
          <p:nvPr/>
        </p:nvSpPr>
        <p:spPr>
          <a:xfrm>
            <a:off x="14829272" y="962567"/>
            <a:ext cx="2430028" cy="547370"/>
          </a:xfrm>
          <a:prstGeom prst="rect">
            <a:avLst/>
          </a:prstGeom>
        </p:spPr>
        <p:txBody>
          <a:bodyPr lIns="0" tIns="0" rIns="0" bIns="0" rtlCol="0" anchor="t">
            <a:spAutoFit/>
          </a:bodyPr>
          <a:lstStyle/>
          <a:p>
            <a:pPr algn="ctr">
              <a:lnSpc>
                <a:spcPts val="4479"/>
              </a:lnSpc>
            </a:pPr>
            <a:r>
              <a:rPr lang="en-US" sz="3199" spc="319" dirty="0">
                <a:solidFill>
                  <a:srgbClr val="FFFFFF"/>
                </a:solidFill>
                <a:latin typeface="TT Chocolates"/>
                <a:ea typeface="TT Chocolates"/>
                <a:cs typeface="TT Chocolates"/>
                <a:sym typeface="TT Chocolates"/>
              </a:rPr>
              <a:t>Slide 06</a:t>
            </a:r>
          </a:p>
        </p:txBody>
      </p:sp>
      <p:sp>
        <p:nvSpPr>
          <p:cNvPr id="13" name="TextBox 13"/>
          <p:cNvSpPr txBox="1"/>
          <p:nvPr/>
        </p:nvSpPr>
        <p:spPr>
          <a:xfrm>
            <a:off x="228600" y="2313417"/>
            <a:ext cx="14600672" cy="3402342"/>
          </a:xfrm>
          <a:prstGeom prst="rect">
            <a:avLst/>
          </a:prstGeom>
        </p:spPr>
        <p:txBody>
          <a:bodyPr wrap="square" lIns="0" tIns="0" rIns="0" bIns="0" rtlCol="0" anchor="t">
            <a:spAutoFit/>
          </a:bodyPr>
          <a:lstStyle/>
          <a:p>
            <a:pPr algn="just">
              <a:lnSpc>
                <a:spcPts val="4500"/>
              </a:lnSpc>
              <a:spcBef>
                <a:spcPct val="0"/>
              </a:spcBef>
            </a:pPr>
            <a:r>
              <a:rPr lang="en-US" sz="2800" b="1" spc="15" dirty="0">
                <a:solidFill>
                  <a:srgbClr val="FF914D"/>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Để</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khắc</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phục</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các</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hiện</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tượng</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dư</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thừa</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dữ</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liệu</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dữ</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liệu</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không</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nhất</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quán</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dữ</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liệu</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lặp</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nhập</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nhằng</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dữ</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liệu</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thì</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cần</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phải</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kiểm</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tra</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rà</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soát</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thanh</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lọc</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dữ</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liệu</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trước</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khi</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đưa</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vào</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bảng</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a:t>
            </a:r>
          </a:p>
          <a:p>
            <a:pPr algn="just">
              <a:lnSpc>
                <a:spcPts val="4500"/>
              </a:lnSpc>
              <a:spcBef>
                <a:spcPct val="0"/>
              </a:spcBef>
            </a:pP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Dạng</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chuẩn</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1: 1NF</a:t>
            </a:r>
          </a:p>
          <a:p>
            <a:pPr algn="just">
              <a:lnSpc>
                <a:spcPts val="4500"/>
              </a:lnSpc>
              <a:spcBef>
                <a:spcPct val="0"/>
              </a:spcBef>
            </a:pP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Dạng</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chuẩn</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2: 2NF</a:t>
            </a:r>
          </a:p>
          <a:p>
            <a:pPr algn="just">
              <a:lnSpc>
                <a:spcPts val="4500"/>
              </a:lnSpc>
              <a:spcBef>
                <a:spcPct val="0"/>
              </a:spcBef>
            </a:pP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Dạng</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chuẩn</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3: 3NF</a:t>
            </a:r>
          </a:p>
          <a:p>
            <a:pPr algn="just">
              <a:lnSpc>
                <a:spcPts val="4500"/>
              </a:lnSpc>
              <a:spcBef>
                <a:spcPct val="0"/>
              </a:spcBef>
            </a:pP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Dạng</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a:t>
            </a:r>
            <a:r>
              <a:rPr lang="en-US" sz="2800" b="1" spc="15" dirty="0" err="1">
                <a:solidFill>
                  <a:schemeClr val="bg1"/>
                </a:solidFill>
                <a:latin typeface="Times New Roman" panose="02020603050405020304" pitchFamily="18" charset="0"/>
                <a:ea typeface="Aileron Bold"/>
                <a:cs typeface="Times New Roman" panose="02020603050405020304" pitchFamily="18" charset="0"/>
                <a:sym typeface="Aileron Bold"/>
              </a:rPr>
              <a:t>chuẩn</a:t>
            </a:r>
            <a:r>
              <a:rPr lang="en-US" sz="2800" b="1" spc="15" dirty="0">
                <a:solidFill>
                  <a:schemeClr val="bg1"/>
                </a:solidFill>
                <a:latin typeface="Times New Roman" panose="02020603050405020304" pitchFamily="18" charset="0"/>
                <a:ea typeface="Aileron Bold"/>
                <a:cs typeface="Times New Roman" panose="02020603050405020304" pitchFamily="18" charset="0"/>
                <a:sym typeface="Aileron Bold"/>
              </a:rPr>
              <a:t> BCNF</a:t>
            </a:r>
            <a:endParaRPr lang="en-US" sz="2800" dirty="0">
              <a:solidFill>
                <a:schemeClr val="bg1"/>
              </a:solidFill>
              <a:latin typeface="Times New Roman" panose="02020603050405020304" pitchFamily="18" charset="0"/>
              <a:ea typeface="TT Chocolates"/>
              <a:cs typeface="Times New Roman" panose="02020603050405020304" pitchFamily="18" charset="0"/>
              <a:sym typeface="TT Chocolates"/>
            </a:endParaRPr>
          </a:p>
        </p:txBody>
      </p:sp>
      <p:grpSp>
        <p:nvGrpSpPr>
          <p:cNvPr id="17" name="Group 17"/>
          <p:cNvGrpSpPr/>
          <p:nvPr/>
        </p:nvGrpSpPr>
        <p:grpSpPr>
          <a:xfrm>
            <a:off x="0" y="9711029"/>
            <a:ext cx="18288000" cy="524417"/>
            <a:chOff x="0" y="0"/>
            <a:chExt cx="4816593" cy="138118"/>
          </a:xfrm>
        </p:grpSpPr>
        <p:sp>
          <p:nvSpPr>
            <p:cNvPr id="18" name="Freeform 18"/>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19" name="TextBox 19"/>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20" name="Group 20"/>
          <p:cNvGrpSpPr/>
          <p:nvPr/>
        </p:nvGrpSpPr>
        <p:grpSpPr>
          <a:xfrm>
            <a:off x="0" y="0"/>
            <a:ext cx="18288000" cy="524417"/>
            <a:chOff x="0" y="0"/>
            <a:chExt cx="4816593" cy="138118"/>
          </a:xfrm>
        </p:grpSpPr>
        <p:sp>
          <p:nvSpPr>
            <p:cNvPr id="21" name="Freeform 21"/>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22" name="TextBox 22"/>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pic>
        <p:nvPicPr>
          <p:cNvPr id="3076" name="Picture 4">
            <a:extLst>
              <a:ext uri="{FF2B5EF4-FFF2-40B4-BE49-F238E27FC236}">
                <a16:creationId xmlns:a16="http://schemas.microsoft.com/office/drawing/2014/main" id="{07B9D620-B8B6-59BC-03C2-85245427CE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744275"/>
            <a:ext cx="10229850" cy="57542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7F4"/>
        </a:solidFill>
        <a:effectLst/>
      </p:bgPr>
    </p:bg>
    <p:spTree>
      <p:nvGrpSpPr>
        <p:cNvPr id="1" name=""/>
        <p:cNvGrpSpPr/>
        <p:nvPr/>
      </p:nvGrpSpPr>
      <p:grpSpPr>
        <a:xfrm>
          <a:off x="0" y="0"/>
          <a:ext cx="0" cy="0"/>
          <a:chOff x="0" y="0"/>
          <a:chExt cx="0" cy="0"/>
        </a:xfrm>
      </p:grpSpPr>
      <p:grpSp>
        <p:nvGrpSpPr>
          <p:cNvPr id="8" name="Group 8"/>
          <p:cNvGrpSpPr/>
          <p:nvPr/>
        </p:nvGrpSpPr>
        <p:grpSpPr>
          <a:xfrm>
            <a:off x="14829272" y="886847"/>
            <a:ext cx="2430028" cy="765483"/>
            <a:chOff x="0" y="0"/>
            <a:chExt cx="1290117" cy="406400"/>
          </a:xfrm>
        </p:grpSpPr>
        <p:sp>
          <p:nvSpPr>
            <p:cNvPr id="9" name="Freeform 9"/>
            <p:cNvSpPr/>
            <p:nvPr/>
          </p:nvSpPr>
          <p:spPr>
            <a:xfrm>
              <a:off x="0" y="0"/>
              <a:ext cx="1290117" cy="406400"/>
            </a:xfrm>
            <a:custGeom>
              <a:avLst/>
              <a:gdLst/>
              <a:ahLst/>
              <a:cxnLst/>
              <a:rect l="l" t="t" r="r" b="b"/>
              <a:pathLst>
                <a:path w="1290117" h="406400">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10" name="TextBox 10"/>
            <p:cNvSpPr txBox="1"/>
            <p:nvPr/>
          </p:nvSpPr>
          <p:spPr>
            <a:xfrm>
              <a:off x="0" y="-47625"/>
              <a:ext cx="1290117" cy="454025"/>
            </a:xfrm>
            <a:prstGeom prst="rect">
              <a:avLst/>
            </a:prstGeom>
          </p:spPr>
          <p:txBody>
            <a:bodyPr lIns="50800" tIns="50800" rIns="50800" bIns="50800" rtlCol="0" anchor="ctr"/>
            <a:lstStyle/>
            <a:p>
              <a:pPr algn="ctr">
                <a:lnSpc>
                  <a:spcPts val="3440"/>
                </a:lnSpc>
              </a:pPr>
              <a:endParaRPr/>
            </a:p>
          </p:txBody>
        </p:sp>
      </p:grpSp>
      <p:sp>
        <p:nvSpPr>
          <p:cNvPr id="11" name="TextBox 11"/>
          <p:cNvSpPr txBox="1"/>
          <p:nvPr/>
        </p:nvSpPr>
        <p:spPr>
          <a:xfrm>
            <a:off x="0" y="797142"/>
            <a:ext cx="5181600" cy="895566"/>
          </a:xfrm>
          <a:prstGeom prst="rect">
            <a:avLst/>
          </a:prstGeom>
        </p:spPr>
        <p:txBody>
          <a:bodyPr wrap="square" lIns="0" tIns="0" rIns="0" bIns="0" rtlCol="0" anchor="t">
            <a:spAutoFit/>
          </a:bodyPr>
          <a:lstStyle/>
          <a:p>
            <a:pPr algn="ctr">
              <a:lnSpc>
                <a:spcPts val="7840"/>
              </a:lnSpc>
            </a:pPr>
            <a:r>
              <a:rPr lang="vi-VN" sz="4400" dirty="0">
                <a:solidFill>
                  <a:srgbClr val="5B4F47"/>
                </a:solidFill>
                <a:latin typeface="+mj-lt"/>
                <a:ea typeface="TAN Pearl"/>
                <a:cs typeface="TAN Pearl"/>
                <a:sym typeface="TAN Pearl"/>
              </a:rPr>
              <a:t>Thiết kế hệ thống</a:t>
            </a:r>
            <a:endParaRPr lang="en-US" sz="4400" dirty="0">
              <a:solidFill>
                <a:srgbClr val="5B4F47"/>
              </a:solidFill>
              <a:latin typeface="+mj-lt"/>
              <a:ea typeface="TAN Pearl"/>
              <a:cs typeface="TAN Pearl"/>
              <a:sym typeface="TAN Pearl"/>
            </a:endParaRPr>
          </a:p>
        </p:txBody>
      </p:sp>
      <p:sp>
        <p:nvSpPr>
          <p:cNvPr id="12" name="TextBox 12"/>
          <p:cNvSpPr txBox="1"/>
          <p:nvPr/>
        </p:nvSpPr>
        <p:spPr>
          <a:xfrm>
            <a:off x="14829272" y="962567"/>
            <a:ext cx="2430028" cy="547370"/>
          </a:xfrm>
          <a:prstGeom prst="rect">
            <a:avLst/>
          </a:prstGeom>
        </p:spPr>
        <p:txBody>
          <a:bodyPr lIns="0" tIns="0" rIns="0" bIns="0" rtlCol="0" anchor="t">
            <a:spAutoFit/>
          </a:bodyPr>
          <a:lstStyle/>
          <a:p>
            <a:pPr algn="ctr">
              <a:lnSpc>
                <a:spcPts val="4479"/>
              </a:lnSpc>
            </a:pPr>
            <a:r>
              <a:rPr lang="en-US" sz="3199" spc="319">
                <a:solidFill>
                  <a:srgbClr val="5B4F47"/>
                </a:solidFill>
                <a:latin typeface="TT Chocolates"/>
                <a:ea typeface="TT Chocolates"/>
                <a:cs typeface="TT Chocolates"/>
                <a:sym typeface="TT Chocolates"/>
              </a:rPr>
              <a:t>Slide 09</a:t>
            </a:r>
          </a:p>
        </p:txBody>
      </p:sp>
      <p:grpSp>
        <p:nvGrpSpPr>
          <p:cNvPr id="13" name="Group 13"/>
          <p:cNvGrpSpPr/>
          <p:nvPr/>
        </p:nvGrpSpPr>
        <p:grpSpPr>
          <a:xfrm>
            <a:off x="0" y="9762583"/>
            <a:ext cx="18288000" cy="524417"/>
            <a:chOff x="0" y="0"/>
            <a:chExt cx="4816593" cy="138118"/>
          </a:xfrm>
        </p:grpSpPr>
        <p:sp>
          <p:nvSpPr>
            <p:cNvPr id="14" name="Freeform 14"/>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15" name="TextBox 15"/>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16" name="Group 16"/>
          <p:cNvGrpSpPr/>
          <p:nvPr/>
        </p:nvGrpSpPr>
        <p:grpSpPr>
          <a:xfrm>
            <a:off x="0" y="0"/>
            <a:ext cx="18288000" cy="524417"/>
            <a:chOff x="0" y="0"/>
            <a:chExt cx="4816593" cy="138118"/>
          </a:xfrm>
        </p:grpSpPr>
        <p:sp>
          <p:nvSpPr>
            <p:cNvPr id="17" name="Freeform 17"/>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18" name="TextBox 18"/>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pic>
        <p:nvPicPr>
          <p:cNvPr id="7170" name="Picture 1">
            <a:extLst>
              <a:ext uri="{FF2B5EF4-FFF2-40B4-BE49-F238E27FC236}">
                <a16:creationId xmlns:a16="http://schemas.microsoft.com/office/drawing/2014/main" id="{F545097A-DF19-327E-DA7F-1C275AE05A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6896" y="507883"/>
            <a:ext cx="12611100" cy="924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63F6DDB2-A08D-A6D3-DFED-207F61233EEB}"/>
              </a:ext>
            </a:extLst>
          </p:cNvPr>
          <p:cNvSpPr txBox="1"/>
          <p:nvPr/>
        </p:nvSpPr>
        <p:spPr>
          <a:xfrm>
            <a:off x="6019800" y="5753100"/>
            <a:ext cx="4572000" cy="3505200"/>
          </a:xfrm>
          <a:prstGeom prst="rect">
            <a:avLst/>
          </a:prstGeom>
          <a:noFill/>
        </p:spPr>
        <p:txBody>
          <a:bodyPr wrap="square">
            <a:spAutoFit/>
          </a:bodyPr>
          <a:lstStyle/>
          <a:p>
            <a:r>
              <a:rPr lang="vi-VN" sz="3600" i="1" dirty="0">
                <a:effectLst/>
                <a:latin typeface="Times New Roman" panose="02020603050405020304" pitchFamily="18" charset="0"/>
                <a:ea typeface="Times New Roman" panose="02020603050405020304" pitchFamily="18" charset="0"/>
              </a:rPr>
              <a:t> </a:t>
            </a:r>
          </a:p>
          <a:p>
            <a:endParaRPr lang="vi-VN" sz="3600" i="1" dirty="0">
              <a:latin typeface="Times New Roman" panose="02020603050405020304" pitchFamily="18" charset="0"/>
              <a:ea typeface="Times New Roman" panose="02020603050405020304" pitchFamily="18" charset="0"/>
            </a:endParaRPr>
          </a:p>
          <a:p>
            <a:endParaRPr lang="vi-VN" sz="3600" i="1" dirty="0">
              <a:effectLst/>
              <a:latin typeface="Times New Roman" panose="02020603050405020304" pitchFamily="18" charset="0"/>
              <a:ea typeface="Times New Roman" panose="02020603050405020304" pitchFamily="18" charset="0"/>
            </a:endParaRPr>
          </a:p>
          <a:p>
            <a:endParaRPr lang="vi-VN" sz="3600" i="1" dirty="0">
              <a:latin typeface="Times New Roman" panose="02020603050405020304" pitchFamily="18" charset="0"/>
              <a:ea typeface="Times New Roman" panose="02020603050405020304" pitchFamily="18" charset="0"/>
            </a:endParaRPr>
          </a:p>
          <a:p>
            <a:endParaRPr lang="vi-VN" sz="3600" i="1" dirty="0">
              <a:effectLst/>
              <a:latin typeface="Times New Roman" panose="02020603050405020304" pitchFamily="18" charset="0"/>
              <a:ea typeface="Times New Roman" panose="02020603050405020304" pitchFamily="18" charset="0"/>
            </a:endParaRPr>
          </a:p>
          <a:p>
            <a:r>
              <a:rPr lang="en-US" sz="3600" i="1" dirty="0" err="1">
                <a:effectLst/>
                <a:latin typeface="Times New Roman" panose="02020603050405020304" pitchFamily="18" charset="0"/>
                <a:ea typeface="Times New Roman" panose="02020603050405020304" pitchFamily="18" charset="0"/>
              </a:rPr>
              <a:t>Sơ</a:t>
            </a:r>
            <a:r>
              <a:rPr lang="en-US" sz="3600" i="1" dirty="0">
                <a:effectLst/>
                <a:latin typeface="Times New Roman" panose="02020603050405020304" pitchFamily="18" charset="0"/>
                <a:ea typeface="Times New Roman" panose="02020603050405020304" pitchFamily="18" charset="0"/>
              </a:rPr>
              <a:t> </a:t>
            </a:r>
            <a:r>
              <a:rPr lang="en-US" sz="3600" i="1" dirty="0" err="1">
                <a:effectLst/>
                <a:latin typeface="Times New Roman" panose="02020603050405020304" pitchFamily="18" charset="0"/>
                <a:ea typeface="Times New Roman" panose="02020603050405020304" pitchFamily="18" charset="0"/>
              </a:rPr>
              <a:t>đồ</a:t>
            </a:r>
            <a:r>
              <a:rPr lang="en-US" sz="3600" i="1" dirty="0">
                <a:effectLst/>
                <a:latin typeface="Times New Roman" panose="02020603050405020304" pitchFamily="18" charset="0"/>
                <a:ea typeface="Times New Roman" panose="02020603050405020304" pitchFamily="18" charset="0"/>
              </a:rPr>
              <a:t> </a:t>
            </a:r>
            <a:r>
              <a:rPr lang="en-US" sz="3600" i="1" dirty="0" err="1">
                <a:effectLst/>
                <a:latin typeface="Times New Roman" panose="02020603050405020304" pitchFamily="18" charset="0"/>
                <a:ea typeface="Times New Roman" panose="02020603050405020304" pitchFamily="18" charset="0"/>
              </a:rPr>
              <a:t>thực</a:t>
            </a:r>
            <a:r>
              <a:rPr lang="en-US" sz="3600" i="1" dirty="0">
                <a:effectLst/>
                <a:latin typeface="Times New Roman" panose="02020603050405020304" pitchFamily="18" charset="0"/>
                <a:ea typeface="Times New Roman" panose="02020603050405020304" pitchFamily="18" charset="0"/>
              </a:rPr>
              <a:t> </a:t>
            </a:r>
            <a:r>
              <a:rPr lang="en-US" sz="3600" i="1" dirty="0" err="1">
                <a:effectLst/>
                <a:latin typeface="Times New Roman" panose="02020603050405020304" pitchFamily="18" charset="0"/>
                <a:ea typeface="Times New Roman" panose="02020603050405020304" pitchFamily="18" charset="0"/>
              </a:rPr>
              <a:t>thể</a:t>
            </a:r>
            <a:r>
              <a:rPr lang="en-US" sz="3600" i="1" dirty="0">
                <a:effectLst/>
                <a:latin typeface="Times New Roman" panose="02020603050405020304" pitchFamily="18" charset="0"/>
                <a:ea typeface="Times New Roman" panose="02020603050405020304" pitchFamily="18" charset="0"/>
              </a:rPr>
              <a:t> </a:t>
            </a:r>
            <a:r>
              <a:rPr lang="en-US" sz="3600" i="1" dirty="0" err="1">
                <a:effectLst/>
                <a:latin typeface="Times New Roman" panose="02020603050405020304" pitchFamily="18" charset="0"/>
                <a:ea typeface="Times New Roman" panose="02020603050405020304" pitchFamily="18" charset="0"/>
              </a:rPr>
              <a:t>liên</a:t>
            </a:r>
            <a:r>
              <a:rPr lang="en-US" sz="3600" i="1" dirty="0">
                <a:effectLst/>
                <a:latin typeface="Times New Roman" panose="02020603050405020304" pitchFamily="18" charset="0"/>
                <a:ea typeface="Times New Roman" panose="02020603050405020304" pitchFamily="18" charset="0"/>
              </a:rPr>
              <a:t> </a:t>
            </a:r>
            <a:r>
              <a:rPr lang="en-US" sz="3600" i="1" dirty="0" err="1">
                <a:effectLst/>
                <a:latin typeface="Times New Roman" panose="02020603050405020304" pitchFamily="18" charset="0"/>
                <a:ea typeface="Times New Roman" panose="02020603050405020304" pitchFamily="18" charset="0"/>
              </a:rPr>
              <a:t>kết</a:t>
            </a:r>
            <a:endParaRPr lang="en-US" sz="3600" dirty="0"/>
          </a:p>
        </p:txBody>
      </p:sp>
      <p:pic>
        <p:nvPicPr>
          <p:cNvPr id="21" name="Picture 14">
            <a:extLst>
              <a:ext uri="{FF2B5EF4-FFF2-40B4-BE49-F238E27FC236}">
                <a16:creationId xmlns:a16="http://schemas.microsoft.com/office/drawing/2014/main" id="{D1F3997C-614E-B76A-F13A-67BEB3101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084" y="2476500"/>
            <a:ext cx="7412185" cy="72341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B4F47"/>
        </a:solidFill>
        <a:effectLst/>
      </p:bgPr>
    </p:bg>
    <p:spTree>
      <p:nvGrpSpPr>
        <p:cNvPr id="1" name=""/>
        <p:cNvGrpSpPr/>
        <p:nvPr/>
      </p:nvGrpSpPr>
      <p:grpSpPr>
        <a:xfrm>
          <a:off x="0" y="0"/>
          <a:ext cx="0" cy="0"/>
          <a:chOff x="0" y="0"/>
          <a:chExt cx="0" cy="0"/>
        </a:xfrm>
      </p:grpSpPr>
      <p:grpSp>
        <p:nvGrpSpPr>
          <p:cNvPr id="2" name="Group 2"/>
          <p:cNvGrpSpPr/>
          <p:nvPr/>
        </p:nvGrpSpPr>
        <p:grpSpPr>
          <a:xfrm>
            <a:off x="9144000" y="2324101"/>
            <a:ext cx="9105900" cy="7351956"/>
            <a:chOff x="0" y="0"/>
            <a:chExt cx="1018315" cy="812800"/>
          </a:xfrm>
        </p:grpSpPr>
        <p:sp>
          <p:nvSpPr>
            <p:cNvPr id="3" name="Freeform 3"/>
            <p:cNvSpPr/>
            <p:nvPr/>
          </p:nvSpPr>
          <p:spPr>
            <a:xfrm>
              <a:off x="0" y="0"/>
              <a:ext cx="1018315" cy="812800"/>
            </a:xfrm>
            <a:custGeom>
              <a:avLst/>
              <a:gdLst/>
              <a:ahLst/>
              <a:cxnLst/>
              <a:rect l="l" t="t" r="r" b="b"/>
              <a:pathLst>
                <a:path w="1018315" h="812800">
                  <a:moveTo>
                    <a:pt x="0" y="0"/>
                  </a:moveTo>
                  <a:lnTo>
                    <a:pt x="1018315" y="0"/>
                  </a:lnTo>
                  <a:lnTo>
                    <a:pt x="1018315" y="812800"/>
                  </a:lnTo>
                  <a:lnTo>
                    <a:pt x="0" y="812800"/>
                  </a:lnTo>
                  <a:close/>
                </a:path>
              </a:pathLst>
            </a:custGeom>
            <a:blipFill>
              <a:blip r:embed="rId2"/>
              <a:stretch>
                <a:fillRect t="-33523" b="-33523"/>
              </a:stretch>
            </a:blipFill>
          </p:spPr>
        </p:sp>
      </p:grpSp>
      <p:grpSp>
        <p:nvGrpSpPr>
          <p:cNvPr id="4" name="Group 4"/>
          <p:cNvGrpSpPr/>
          <p:nvPr/>
        </p:nvGrpSpPr>
        <p:grpSpPr>
          <a:xfrm>
            <a:off x="14829272" y="886847"/>
            <a:ext cx="2430028" cy="765483"/>
            <a:chOff x="0" y="0"/>
            <a:chExt cx="1290117" cy="406400"/>
          </a:xfrm>
        </p:grpSpPr>
        <p:sp>
          <p:nvSpPr>
            <p:cNvPr id="5" name="Freeform 5"/>
            <p:cNvSpPr/>
            <p:nvPr/>
          </p:nvSpPr>
          <p:spPr>
            <a:xfrm>
              <a:off x="0" y="0"/>
              <a:ext cx="1290117" cy="406400"/>
            </a:xfrm>
            <a:custGeom>
              <a:avLst/>
              <a:gdLst/>
              <a:ahLst/>
              <a:cxnLst/>
              <a:rect l="l" t="t" r="r" b="b"/>
              <a:pathLst>
                <a:path w="1290117" h="406400">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8F7F4"/>
              </a:solidFill>
              <a:prstDash val="solid"/>
              <a:miter/>
            </a:ln>
          </p:spPr>
        </p:sp>
        <p:sp>
          <p:nvSpPr>
            <p:cNvPr id="6" name="TextBox 6"/>
            <p:cNvSpPr txBox="1"/>
            <p:nvPr/>
          </p:nvSpPr>
          <p:spPr>
            <a:xfrm>
              <a:off x="0" y="-47625"/>
              <a:ext cx="1290117" cy="454025"/>
            </a:xfrm>
            <a:prstGeom prst="rect">
              <a:avLst/>
            </a:prstGeom>
          </p:spPr>
          <p:txBody>
            <a:bodyPr lIns="50800" tIns="50800" rIns="50800" bIns="50800" rtlCol="0" anchor="ctr"/>
            <a:lstStyle/>
            <a:p>
              <a:pPr algn="ctr">
                <a:lnSpc>
                  <a:spcPts val="3440"/>
                </a:lnSpc>
              </a:pPr>
              <a:endParaRPr/>
            </a:p>
          </p:txBody>
        </p:sp>
      </p:grpSp>
      <p:sp>
        <p:nvSpPr>
          <p:cNvPr id="11" name="TextBox 11"/>
          <p:cNvSpPr txBox="1"/>
          <p:nvPr/>
        </p:nvSpPr>
        <p:spPr>
          <a:xfrm>
            <a:off x="381000" y="524417"/>
            <a:ext cx="13944600" cy="2017796"/>
          </a:xfrm>
          <a:prstGeom prst="rect">
            <a:avLst/>
          </a:prstGeom>
        </p:spPr>
        <p:txBody>
          <a:bodyPr wrap="square" lIns="0" tIns="0" rIns="0" bIns="0" rtlCol="0" anchor="t">
            <a:spAutoFit/>
          </a:bodyPr>
          <a:lstStyle/>
          <a:p>
            <a:pPr algn="l">
              <a:lnSpc>
                <a:spcPts val="17628"/>
              </a:lnSpc>
            </a:pPr>
            <a:r>
              <a:rPr lang="vi-VN" sz="9600" dirty="0">
                <a:solidFill>
                  <a:srgbClr val="FFFFFF"/>
                </a:solidFill>
                <a:latin typeface="+mj-lt"/>
                <a:ea typeface="TAN Pearl"/>
                <a:cs typeface="Times New Roman" panose="02020603050405020304" pitchFamily="18" charset="0"/>
                <a:sym typeface="TAN Pearl"/>
              </a:rPr>
              <a:t>Cài đặt Chương trình </a:t>
            </a:r>
            <a:endParaRPr lang="en-US" sz="9600" dirty="0">
              <a:solidFill>
                <a:srgbClr val="FFFFFF"/>
              </a:solidFill>
              <a:latin typeface="+mj-lt"/>
              <a:ea typeface="TAN Pearl"/>
              <a:cs typeface="Times New Roman" panose="02020603050405020304" pitchFamily="18" charset="0"/>
              <a:sym typeface="TAN Pearl"/>
            </a:endParaRPr>
          </a:p>
        </p:txBody>
      </p:sp>
      <p:grpSp>
        <p:nvGrpSpPr>
          <p:cNvPr id="18" name="Group 18"/>
          <p:cNvGrpSpPr/>
          <p:nvPr/>
        </p:nvGrpSpPr>
        <p:grpSpPr>
          <a:xfrm>
            <a:off x="0" y="9762583"/>
            <a:ext cx="18288000" cy="524417"/>
            <a:chOff x="0" y="0"/>
            <a:chExt cx="4816593" cy="138118"/>
          </a:xfrm>
        </p:grpSpPr>
        <p:sp>
          <p:nvSpPr>
            <p:cNvPr id="19" name="Freeform 19"/>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20" name="TextBox 20"/>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21" name="Group 21"/>
          <p:cNvGrpSpPr/>
          <p:nvPr/>
        </p:nvGrpSpPr>
        <p:grpSpPr>
          <a:xfrm>
            <a:off x="0" y="0"/>
            <a:ext cx="18288000" cy="524417"/>
            <a:chOff x="0" y="0"/>
            <a:chExt cx="4816593" cy="138118"/>
          </a:xfrm>
        </p:grpSpPr>
        <p:sp>
          <p:nvSpPr>
            <p:cNvPr id="22" name="Freeform 22"/>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23" name="TextBox 23"/>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26" name="TextBox 25">
            <a:extLst>
              <a:ext uri="{FF2B5EF4-FFF2-40B4-BE49-F238E27FC236}">
                <a16:creationId xmlns:a16="http://schemas.microsoft.com/office/drawing/2014/main" id="{DEF604E2-C252-C68A-B7EC-455563959C40}"/>
              </a:ext>
            </a:extLst>
          </p:cNvPr>
          <p:cNvSpPr txBox="1"/>
          <p:nvPr/>
        </p:nvSpPr>
        <p:spPr>
          <a:xfrm>
            <a:off x="0" y="3314700"/>
            <a:ext cx="8153400" cy="1200329"/>
          </a:xfrm>
          <a:prstGeom prst="rect">
            <a:avLst/>
          </a:prstGeom>
          <a:noFill/>
        </p:spPr>
        <p:txBody>
          <a:bodyPr wrap="square" rtlCol="0">
            <a:spAutoFit/>
          </a:bodyPr>
          <a:lstStyle/>
          <a:p>
            <a:r>
              <a:rPr lang="vi-VN" sz="3600" dirty="0">
                <a:solidFill>
                  <a:schemeClr val="bg1"/>
                </a:solidFill>
                <a:latin typeface="Times New Roman" panose="02020603050405020304" pitchFamily="18" charset="0"/>
                <a:cs typeface="Times New Roman" panose="02020603050405020304" pitchFamily="18" charset="0"/>
              </a:rPr>
              <a:t>1 Sử dụng ngôn ngữ SQL thiết kế CSDL</a:t>
            </a:r>
          </a:p>
          <a:p>
            <a:r>
              <a:rPr lang="vi-VN" sz="36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2 Sử dụng visual studio code thiết kế web</a:t>
            </a:r>
            <a:endParaRPr lang="en-US" sz="3600" dirty="0">
              <a:solidFill>
                <a:schemeClr val="bg1"/>
              </a:solidFill>
              <a:latin typeface="Times New Roman" panose="02020603050405020304" pitchFamily="18" charset="0"/>
              <a:cs typeface="Times New Roman" panose="02020603050405020304" pitchFamily="18" charset="0"/>
            </a:endParaRPr>
          </a:p>
        </p:txBody>
      </p:sp>
      <p:pic>
        <p:nvPicPr>
          <p:cNvPr id="28" name="Picture 27">
            <a:extLst>
              <a:ext uri="{FF2B5EF4-FFF2-40B4-BE49-F238E27FC236}">
                <a16:creationId xmlns:a16="http://schemas.microsoft.com/office/drawing/2014/main" id="{9FF49A0D-282C-F645-B04B-02EE509D2C5F}"/>
              </a:ext>
            </a:extLst>
          </p:cNvPr>
          <p:cNvPicPr>
            <a:picLocks noChangeAspect="1"/>
          </p:cNvPicPr>
          <p:nvPr/>
        </p:nvPicPr>
        <p:blipFill>
          <a:blip r:embed="rId3"/>
          <a:stretch>
            <a:fillRect/>
          </a:stretch>
        </p:blipFill>
        <p:spPr>
          <a:xfrm>
            <a:off x="533400" y="5251770"/>
            <a:ext cx="7922184" cy="419704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DDED0C-2513-B61B-7694-FC17FBDAAB9F}"/>
              </a:ext>
            </a:extLst>
          </p:cNvPr>
          <p:cNvSpPr txBox="1"/>
          <p:nvPr/>
        </p:nvSpPr>
        <p:spPr>
          <a:xfrm flipH="1">
            <a:off x="685800" y="1866900"/>
            <a:ext cx="2895600" cy="369332"/>
          </a:xfrm>
          <a:prstGeom prst="rect">
            <a:avLst/>
          </a:prstGeom>
          <a:noFill/>
        </p:spPr>
        <p:txBody>
          <a:bodyPr wrap="square" rtlCol="0">
            <a:spAutoFit/>
          </a:bodyPr>
          <a:lstStyle/>
          <a:p>
            <a:r>
              <a:rPr lang="vi-VN" dirty="0"/>
              <a:t> </a:t>
            </a:r>
            <a:endParaRPr lang="en-US" dirty="0"/>
          </a:p>
        </p:txBody>
      </p:sp>
      <p:pic>
        <p:nvPicPr>
          <p:cNvPr id="5" name="Picture 4">
            <a:extLst>
              <a:ext uri="{FF2B5EF4-FFF2-40B4-BE49-F238E27FC236}">
                <a16:creationId xmlns:a16="http://schemas.microsoft.com/office/drawing/2014/main" id="{4EAB3965-F6D3-53B8-80A9-282BE8DFA787}"/>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4046461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449CBD-727A-F7DC-8A9E-27126DB3F14B}"/>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4155247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B307D4-970A-2231-7595-2660EE70C8D6}"/>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366632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1F6CA6-184A-ADAE-865C-89D9F68F41CD}"/>
              </a:ext>
            </a:extLst>
          </p:cNvPr>
          <p:cNvPicPr>
            <a:picLocks noChangeAspect="1"/>
          </p:cNvPicPr>
          <p:nvPr/>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2887174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5B4F4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602844"/>
            <a:chOff x="0" y="0"/>
            <a:chExt cx="1913878" cy="272393"/>
          </a:xfrm>
        </p:grpSpPr>
        <p:sp>
          <p:nvSpPr>
            <p:cNvPr id="3" name="Freeform 3"/>
            <p:cNvSpPr/>
            <p:nvPr/>
          </p:nvSpPr>
          <p:spPr>
            <a:xfrm>
              <a:off x="0" y="0"/>
              <a:ext cx="1913878" cy="272393"/>
            </a:xfrm>
            <a:custGeom>
              <a:avLst/>
              <a:gdLst/>
              <a:ahLst/>
              <a:cxnLst/>
              <a:rect l="l" t="t" r="r" b="b"/>
              <a:pathLst>
                <a:path w="1913878" h="272393">
                  <a:moveTo>
                    <a:pt x="0" y="0"/>
                  </a:moveTo>
                  <a:lnTo>
                    <a:pt x="1913878" y="0"/>
                  </a:lnTo>
                  <a:lnTo>
                    <a:pt x="1913878" y="272393"/>
                  </a:lnTo>
                  <a:lnTo>
                    <a:pt x="0" y="272393"/>
                  </a:lnTo>
                  <a:close/>
                </a:path>
              </a:pathLst>
            </a:custGeom>
            <a:blipFill>
              <a:blip r:embed="rId2"/>
              <a:stretch>
                <a:fillRect t="-300061" b="-160274"/>
              </a:stretch>
            </a:blipFill>
          </p:spPr>
        </p:sp>
      </p:grpSp>
      <p:grpSp>
        <p:nvGrpSpPr>
          <p:cNvPr id="4" name="Group 4"/>
          <p:cNvGrpSpPr/>
          <p:nvPr/>
        </p:nvGrpSpPr>
        <p:grpSpPr>
          <a:xfrm>
            <a:off x="14829272" y="886847"/>
            <a:ext cx="2430028" cy="765483"/>
            <a:chOff x="0" y="0"/>
            <a:chExt cx="1290117" cy="406400"/>
          </a:xfrm>
        </p:grpSpPr>
        <p:sp>
          <p:nvSpPr>
            <p:cNvPr id="5" name="Freeform 5"/>
            <p:cNvSpPr/>
            <p:nvPr/>
          </p:nvSpPr>
          <p:spPr>
            <a:xfrm>
              <a:off x="0" y="0"/>
              <a:ext cx="1290117" cy="406400"/>
            </a:xfrm>
            <a:custGeom>
              <a:avLst/>
              <a:gdLst/>
              <a:ahLst/>
              <a:cxnLst/>
              <a:rect l="l" t="t" r="r" b="b"/>
              <a:pathLst>
                <a:path w="1290117" h="406400">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8F7F4"/>
              </a:solidFill>
              <a:prstDash val="solid"/>
              <a:miter/>
            </a:ln>
          </p:spPr>
        </p:sp>
        <p:sp>
          <p:nvSpPr>
            <p:cNvPr id="6" name="TextBox 6"/>
            <p:cNvSpPr txBox="1"/>
            <p:nvPr/>
          </p:nvSpPr>
          <p:spPr>
            <a:xfrm>
              <a:off x="0" y="-47625"/>
              <a:ext cx="1290117" cy="454025"/>
            </a:xfrm>
            <a:prstGeom prst="rect">
              <a:avLst/>
            </a:prstGeom>
          </p:spPr>
          <p:txBody>
            <a:bodyPr lIns="50800" tIns="50800" rIns="50800" bIns="50800" rtlCol="0" anchor="ctr"/>
            <a:lstStyle/>
            <a:p>
              <a:pPr algn="ctr">
                <a:lnSpc>
                  <a:spcPts val="3440"/>
                </a:lnSpc>
              </a:pPr>
              <a:endParaRPr/>
            </a:p>
          </p:txBody>
        </p:sp>
      </p:grpSp>
      <p:sp>
        <p:nvSpPr>
          <p:cNvPr id="11" name="TextBox 11"/>
          <p:cNvSpPr txBox="1"/>
          <p:nvPr/>
        </p:nvSpPr>
        <p:spPr>
          <a:xfrm>
            <a:off x="0" y="250136"/>
            <a:ext cx="13030200" cy="1295291"/>
          </a:xfrm>
          <a:prstGeom prst="rect">
            <a:avLst/>
          </a:prstGeom>
        </p:spPr>
        <p:txBody>
          <a:bodyPr wrap="square" lIns="0" tIns="0" rIns="0" bIns="0" rtlCol="0" anchor="t">
            <a:spAutoFit/>
          </a:bodyPr>
          <a:lstStyle/>
          <a:p>
            <a:pPr algn="l">
              <a:lnSpc>
                <a:spcPts val="11200"/>
              </a:lnSpc>
            </a:pPr>
            <a:r>
              <a:rPr lang="vi-VN" sz="6600" b="1" dirty="0">
                <a:solidFill>
                  <a:srgbClr val="FFFFFF"/>
                </a:solidFill>
                <a:latin typeface="+mj-lt"/>
                <a:ea typeface="TAN Pearl"/>
                <a:cs typeface="TAN Pearl"/>
                <a:sym typeface="TAN Pearl"/>
              </a:rPr>
              <a:t>Nhận xét, đánh giá hệ thống</a:t>
            </a:r>
            <a:endParaRPr lang="en-US" sz="6600" b="1" dirty="0">
              <a:solidFill>
                <a:srgbClr val="FFFFFF"/>
              </a:solidFill>
              <a:latin typeface="+mj-lt"/>
              <a:ea typeface="TAN Pearl"/>
              <a:cs typeface="TAN Pearl"/>
              <a:sym typeface="TAN Pearl"/>
            </a:endParaRPr>
          </a:p>
        </p:txBody>
      </p:sp>
      <p:grpSp>
        <p:nvGrpSpPr>
          <p:cNvPr id="19" name="Group 19"/>
          <p:cNvGrpSpPr/>
          <p:nvPr/>
        </p:nvGrpSpPr>
        <p:grpSpPr>
          <a:xfrm>
            <a:off x="0" y="9762583"/>
            <a:ext cx="18288000" cy="524417"/>
            <a:chOff x="0" y="0"/>
            <a:chExt cx="4816593" cy="138118"/>
          </a:xfrm>
        </p:grpSpPr>
        <p:sp>
          <p:nvSpPr>
            <p:cNvPr id="20" name="Freeform 20"/>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21" name="TextBox 21"/>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22" name="Group 22"/>
          <p:cNvGrpSpPr/>
          <p:nvPr/>
        </p:nvGrpSpPr>
        <p:grpSpPr>
          <a:xfrm>
            <a:off x="0" y="0"/>
            <a:ext cx="18288000" cy="524417"/>
            <a:chOff x="0" y="0"/>
            <a:chExt cx="4816593" cy="138118"/>
          </a:xfrm>
        </p:grpSpPr>
        <p:sp>
          <p:nvSpPr>
            <p:cNvPr id="23" name="Freeform 23"/>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24" name="TextBox 24"/>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26" name="TextBox 25">
            <a:extLst>
              <a:ext uri="{FF2B5EF4-FFF2-40B4-BE49-F238E27FC236}">
                <a16:creationId xmlns:a16="http://schemas.microsoft.com/office/drawing/2014/main" id="{007B302B-B0E5-C6EF-3B97-79635BC74117}"/>
              </a:ext>
            </a:extLst>
          </p:cNvPr>
          <p:cNvSpPr txBox="1"/>
          <p:nvPr/>
        </p:nvSpPr>
        <p:spPr>
          <a:xfrm>
            <a:off x="228600" y="2852981"/>
            <a:ext cx="9148313" cy="3808094"/>
          </a:xfrm>
          <a:prstGeom prst="rect">
            <a:avLst/>
          </a:prstGeom>
          <a:noFill/>
        </p:spPr>
        <p:txBody>
          <a:bodyPr wrap="square">
            <a:spAutoFit/>
          </a:bodyPr>
          <a:lstStyle/>
          <a:p>
            <a:pPr marL="0" marR="0">
              <a:lnSpc>
                <a:spcPct val="130000"/>
              </a:lnSpc>
              <a:buNone/>
            </a:pPr>
            <a:r>
              <a:rPr lang="vi-VN" sz="3200" b="1" dirty="0">
                <a:solidFill>
                  <a:schemeClr val="bg1"/>
                </a:solidFill>
                <a:latin typeface="Times New Roman" panose="02020603050405020304" pitchFamily="18" charset="0"/>
                <a:cs typeface="Times New Roman" panose="02020603050405020304" pitchFamily="18" charset="0"/>
              </a:rPr>
              <a:t>Ưu điểm</a:t>
            </a:r>
          </a:p>
          <a:p>
            <a:pPr marL="0" marR="0">
              <a:lnSpc>
                <a:spcPct val="130000"/>
              </a:lnSpc>
              <a:buNone/>
            </a:pPr>
            <a:r>
              <a:rPr lang="en-US" sz="3200" b="1" dirty="0">
                <a:solidFill>
                  <a:schemeClr val="bg1"/>
                </a:solidFill>
                <a:effectLst/>
                <a:latin typeface="Times New Roman" panose="02020603050405020304" pitchFamily="18" charset="0"/>
                <a:ea typeface="Times New Roman" panose="02020603050405020304" pitchFamily="18" charset="0"/>
              </a:rPr>
              <a:t>Giao </a:t>
            </a:r>
            <a:r>
              <a:rPr lang="en-US" sz="3200" b="1" dirty="0" err="1">
                <a:solidFill>
                  <a:schemeClr val="bg1"/>
                </a:solidFill>
                <a:effectLst/>
                <a:latin typeface="Times New Roman" panose="02020603050405020304" pitchFamily="18" charset="0"/>
                <a:ea typeface="Times New Roman" panose="02020603050405020304" pitchFamily="18" charset="0"/>
              </a:rPr>
              <a:t>diện</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thân</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thiện</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và</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hiện</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đại</a:t>
            </a:r>
            <a:endParaRPr lang="vi-V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30000"/>
              </a:lnSpc>
              <a:buNone/>
            </a:pPr>
            <a:r>
              <a:rPr lang="en-US" sz="3200" b="1" dirty="0" err="1">
                <a:solidFill>
                  <a:schemeClr val="bg1"/>
                </a:solidFill>
                <a:effectLst/>
                <a:latin typeface="Times New Roman" panose="02020603050405020304" pitchFamily="18" charset="0"/>
                <a:ea typeface="Times New Roman" panose="02020603050405020304" pitchFamily="18" charset="0"/>
              </a:rPr>
              <a:t>Chức</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năng</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rõ</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ràng</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đầy</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đủ</a:t>
            </a:r>
            <a:endParaRPr lang="vi-VN"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30000"/>
              </a:lnSpc>
              <a:buNone/>
            </a:pPr>
            <a:r>
              <a:rPr lang="en-US" sz="3200" b="1" dirty="0">
                <a:solidFill>
                  <a:schemeClr val="bg1"/>
                </a:solidFill>
                <a:effectLst/>
                <a:latin typeface="Times New Roman" panose="02020603050405020304" pitchFamily="18" charset="0"/>
                <a:ea typeface="Times New Roman" panose="02020603050405020304" pitchFamily="18" charset="0"/>
              </a:rPr>
              <a:t>Thống </a:t>
            </a:r>
            <a:r>
              <a:rPr lang="en-US" sz="3200" b="1" dirty="0" err="1">
                <a:solidFill>
                  <a:schemeClr val="bg1"/>
                </a:solidFill>
                <a:effectLst/>
                <a:latin typeface="Times New Roman" panose="02020603050405020304" pitchFamily="18" charset="0"/>
                <a:ea typeface="Times New Roman" panose="02020603050405020304" pitchFamily="18" charset="0"/>
              </a:rPr>
              <a:t>kê</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trực</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quan</a:t>
            </a:r>
            <a:r>
              <a:rPr lang="en-US" sz="3200" dirty="0">
                <a:solidFill>
                  <a:schemeClr val="bg1"/>
                </a:solidFill>
                <a:effectLst/>
                <a:latin typeface="Times New Roman" panose="02020603050405020304" pitchFamily="18" charset="0"/>
                <a:ea typeface="Times New Roman" panose="02020603050405020304" pitchFamily="18" charset="0"/>
              </a:rPr>
              <a:t>: </a:t>
            </a:r>
            <a:endParaRPr lang="vi-VN" sz="32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lnSpc>
                <a:spcPct val="130000"/>
              </a:lnSpc>
              <a:buNone/>
            </a:pPr>
            <a:r>
              <a:rPr lang="en-US" sz="3200" b="1" dirty="0">
                <a:solidFill>
                  <a:schemeClr val="bg1"/>
                </a:solidFill>
                <a:effectLst/>
                <a:latin typeface="Times New Roman" panose="02020603050405020304" pitchFamily="18" charset="0"/>
                <a:ea typeface="Times New Roman" panose="02020603050405020304" pitchFamily="18" charset="0"/>
              </a:rPr>
              <a:t>Quản </a:t>
            </a:r>
            <a:r>
              <a:rPr lang="en-US" sz="3200" b="1" dirty="0" err="1">
                <a:solidFill>
                  <a:schemeClr val="bg1"/>
                </a:solidFill>
                <a:effectLst/>
                <a:latin typeface="Times New Roman" panose="02020603050405020304" pitchFamily="18" charset="0"/>
                <a:ea typeface="Times New Roman" panose="02020603050405020304" pitchFamily="18" charset="0"/>
              </a:rPr>
              <a:t>lý</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đơn</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hàng</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hiệu</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quả</a:t>
            </a:r>
            <a:r>
              <a:rPr lang="en-US" sz="3200" dirty="0">
                <a:solidFill>
                  <a:schemeClr val="bg1"/>
                </a:solidFill>
                <a:effectLst/>
                <a:latin typeface="Times New Roman" panose="02020603050405020304" pitchFamily="18" charset="0"/>
                <a:ea typeface="Times New Roman" panose="02020603050405020304" pitchFamily="18" charset="0"/>
              </a:rPr>
              <a:t>: </a:t>
            </a:r>
            <a:br>
              <a:rPr lang="en-US" sz="2800" dirty="0">
                <a:solidFill>
                  <a:schemeClr val="bg1"/>
                </a:solidFill>
                <a:latin typeface="Times New Roman" panose="02020603050405020304" pitchFamily="18" charset="0"/>
                <a:cs typeface="Times New Roman" panose="02020603050405020304" pitchFamily="18" charset="0"/>
              </a:rPr>
            </a:br>
            <a:endParaRPr lang="en-US" sz="2800" dirty="0">
              <a:solidFill>
                <a:schemeClr val="bg1"/>
              </a:solidFill>
              <a:latin typeface="Time s New Roman"/>
            </a:endParaRPr>
          </a:p>
        </p:txBody>
      </p:sp>
      <p:sp>
        <p:nvSpPr>
          <p:cNvPr id="27" name="TextBox 26">
            <a:extLst>
              <a:ext uri="{FF2B5EF4-FFF2-40B4-BE49-F238E27FC236}">
                <a16:creationId xmlns:a16="http://schemas.microsoft.com/office/drawing/2014/main" id="{2253D720-4FDA-7369-2421-B87AD4F06F37}"/>
              </a:ext>
            </a:extLst>
          </p:cNvPr>
          <p:cNvSpPr txBox="1"/>
          <p:nvPr/>
        </p:nvSpPr>
        <p:spPr>
          <a:xfrm>
            <a:off x="9982200" y="2783670"/>
            <a:ext cx="7848600" cy="3879075"/>
          </a:xfrm>
          <a:prstGeom prst="rect">
            <a:avLst/>
          </a:prstGeom>
          <a:noFill/>
        </p:spPr>
        <p:txBody>
          <a:bodyPr wrap="square" rtlCol="0">
            <a:spAutoFit/>
          </a:bodyPr>
          <a:lstStyle/>
          <a:p>
            <a:pPr algn="just">
              <a:lnSpc>
                <a:spcPct val="130000"/>
              </a:lnSpc>
              <a:buNone/>
            </a:pPr>
            <a:r>
              <a:rPr lang="en-US" sz="3200" b="1" dirty="0" err="1">
                <a:solidFill>
                  <a:schemeClr val="bg1"/>
                </a:solidFill>
                <a:latin typeface="Times New Roman" panose="02020603050405020304" pitchFamily="18" charset="0"/>
                <a:cs typeface="Times New Roman" panose="02020603050405020304" pitchFamily="18" charset="0"/>
              </a:rPr>
              <a:t>Hạn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chế</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còn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tồn</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tại</a:t>
            </a:r>
            <a:r>
              <a:rPr lang="en-US" sz="3200" b="1" dirty="0">
                <a:solidFill>
                  <a:schemeClr val="bg1"/>
                </a:solidFill>
                <a:latin typeface="Times New Roman" panose="02020603050405020304" pitchFamily="18" charset="0"/>
                <a:cs typeface="Times New Roman" panose="02020603050405020304" pitchFamily="18" charset="0"/>
              </a:rPr>
              <a:t>:</a:t>
            </a:r>
            <a:endParaRPr lang="vi-VN" sz="3200" b="1" dirty="0">
              <a:solidFill>
                <a:schemeClr val="bg1"/>
              </a:solidFill>
              <a:latin typeface="Times New Roman" panose="02020603050405020304" pitchFamily="18" charset="0"/>
              <a:cs typeface="Times New Roman" panose="02020603050405020304" pitchFamily="18" charset="0"/>
            </a:endParaRPr>
          </a:p>
          <a:p>
            <a:pPr>
              <a:lnSpc>
                <a:spcPct val="130000"/>
              </a:lnSpc>
              <a:buNone/>
            </a:pPr>
            <a:r>
              <a:rPr lang="vi-VN" sz="3200"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Chưa</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tích</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hợp</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thanh</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toán</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trực</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tuyến</a:t>
            </a:r>
            <a:r>
              <a:rPr lang="vi-VN" sz="3200" b="1" dirty="0">
                <a:solidFill>
                  <a:schemeClr val="bg1"/>
                </a:solidFill>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thực</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tế</a:t>
            </a:r>
            <a:endParaRPr lang="vi-VN" sz="3200" b="1" dirty="0">
              <a:solidFill>
                <a:schemeClr val="bg1"/>
              </a:solidFill>
              <a:effectLst/>
              <a:latin typeface="Times New Roman" panose="02020603050405020304" pitchFamily="18" charset="0"/>
              <a:ea typeface="Times New Roman" panose="02020603050405020304" pitchFamily="18" charset="0"/>
            </a:endParaRPr>
          </a:p>
          <a:p>
            <a:pPr algn="just">
              <a:lnSpc>
                <a:spcPct val="130000"/>
              </a:lnSpc>
              <a:buNone/>
            </a:pPr>
            <a:r>
              <a:rPr lang="vi-VN" sz="3200" b="1" dirty="0">
                <a:solidFill>
                  <a:schemeClr val="bg1"/>
                </a:solidFill>
                <a:effectLst/>
                <a:latin typeface="Times New Roman" panose="02020603050405020304" pitchFamily="18" charset="0"/>
                <a:ea typeface="Times New Roman" panose="02020603050405020304" pitchFamily="18" charset="0"/>
              </a:rPr>
              <a:t>    </a:t>
            </a:r>
            <a:r>
              <a:rPr lang="en-US" sz="3200" b="1" dirty="0">
                <a:solidFill>
                  <a:schemeClr val="bg1"/>
                </a:solidFill>
                <a:effectLst/>
                <a:latin typeface="Times New Roman" panose="02020603050405020304" pitchFamily="18" charset="0"/>
                <a:ea typeface="Times New Roman" panose="02020603050405020304" pitchFamily="18" charset="0"/>
              </a:rPr>
              <a:t>Bảo </a:t>
            </a:r>
            <a:r>
              <a:rPr lang="en-US" sz="3200" b="1" dirty="0" err="1">
                <a:solidFill>
                  <a:schemeClr val="bg1"/>
                </a:solidFill>
                <a:effectLst/>
                <a:latin typeface="Times New Roman" panose="02020603050405020304" pitchFamily="18" charset="0"/>
                <a:ea typeface="Times New Roman" panose="02020603050405020304" pitchFamily="18" charset="0"/>
              </a:rPr>
              <a:t>mật</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chưa</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cao</a:t>
            </a:r>
            <a:endParaRPr lang="vi-VN" sz="3200" b="1" dirty="0">
              <a:solidFill>
                <a:schemeClr val="bg1"/>
              </a:solidFill>
              <a:effectLst/>
              <a:latin typeface="Times New Roman" panose="02020603050405020304" pitchFamily="18" charset="0"/>
              <a:ea typeface="Times New Roman" panose="02020603050405020304" pitchFamily="18" charset="0"/>
            </a:endParaRPr>
          </a:p>
          <a:p>
            <a:pPr algn="just">
              <a:lnSpc>
                <a:spcPct val="130000"/>
              </a:lnSpc>
              <a:buNone/>
            </a:pPr>
            <a:r>
              <a:rPr lang="vi-VN" sz="3200" b="1" dirty="0">
                <a:solidFill>
                  <a:schemeClr val="bg1"/>
                </a:solidFill>
                <a:latin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Thiếu</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tính</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năng</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quản</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lý</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kho</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và</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tồn</a:t>
            </a:r>
            <a:r>
              <a:rPr lang="en-US" sz="3200" b="1" dirty="0">
                <a:solidFill>
                  <a:schemeClr val="bg1"/>
                </a:solidFill>
                <a:effectLst/>
                <a:latin typeface="Times New Roman" panose="02020603050405020304" pitchFamily="18" charset="0"/>
                <a:ea typeface="Times New Roman" panose="02020603050405020304" pitchFamily="18" charset="0"/>
              </a:rPr>
              <a:t> </a:t>
            </a:r>
            <a:r>
              <a:rPr lang="en-US" sz="3200" b="1" dirty="0" err="1">
                <a:solidFill>
                  <a:schemeClr val="bg1"/>
                </a:solidFill>
                <a:effectLst/>
                <a:latin typeface="Times New Roman" panose="02020603050405020304" pitchFamily="18" charset="0"/>
                <a:ea typeface="Times New Roman" panose="02020603050405020304" pitchFamily="18" charset="0"/>
              </a:rPr>
              <a:t>kho</a:t>
            </a:r>
            <a:r>
              <a:rPr lang="vi-VN" sz="3200" b="1" dirty="0">
                <a:solidFill>
                  <a:schemeClr val="bg1"/>
                </a:solidFill>
                <a:effectLst/>
                <a:latin typeface="Times New Roman" panose="02020603050405020304" pitchFamily="18" charset="0"/>
                <a:ea typeface="Times New Roman" panose="02020603050405020304" pitchFamily="18" charset="0"/>
              </a:rPr>
              <a:t> của nguyên liệu chế biến</a:t>
            </a:r>
            <a:endParaRPr lang="en-US" sz="3200" dirty="0">
              <a:solidFill>
                <a:schemeClr val="bg1"/>
              </a:solidFill>
            </a:endParaRPr>
          </a:p>
        </p:txBody>
      </p:sp>
      <p:sp>
        <p:nvSpPr>
          <p:cNvPr id="28" name="TextBox 27">
            <a:extLst>
              <a:ext uri="{FF2B5EF4-FFF2-40B4-BE49-F238E27FC236}">
                <a16:creationId xmlns:a16="http://schemas.microsoft.com/office/drawing/2014/main" id="{965F2A6B-1172-82E7-6AA9-8C1DE685B276}"/>
              </a:ext>
            </a:extLst>
          </p:cNvPr>
          <p:cNvSpPr txBox="1"/>
          <p:nvPr/>
        </p:nvSpPr>
        <p:spPr>
          <a:xfrm>
            <a:off x="2286000" y="8118471"/>
            <a:ext cx="13716000" cy="729430"/>
          </a:xfrm>
          <a:prstGeom prst="rect">
            <a:avLst/>
          </a:prstGeom>
          <a:noFill/>
        </p:spPr>
        <p:txBody>
          <a:bodyPr wrap="square" rtlCol="0">
            <a:spAutoFit/>
          </a:bodyPr>
          <a:lstStyle/>
          <a:p>
            <a:pPr>
              <a:lnSpc>
                <a:spcPct val="130000"/>
              </a:lnSpc>
            </a:pPr>
            <a:r>
              <a:rPr lang="en-US" sz="1800" dirty="0">
                <a:effectLst/>
                <a:latin typeface="Time s New Roman"/>
                <a:ea typeface="Calibri" panose="020F0502020204030204" pitchFamily="34" charset="0"/>
                <a:cs typeface="Times New Roman" panose="02020603050405020304" pitchFamily="18" charset="0"/>
              </a:rPr>
              <a:t>.</a:t>
            </a:r>
          </a:p>
          <a:p>
            <a:endParaRPr lang="en-US" dirty="0"/>
          </a:p>
        </p:txBody>
      </p:sp>
      <p:sp>
        <p:nvSpPr>
          <p:cNvPr id="30" name="TextBox 29">
            <a:extLst>
              <a:ext uri="{FF2B5EF4-FFF2-40B4-BE49-F238E27FC236}">
                <a16:creationId xmlns:a16="http://schemas.microsoft.com/office/drawing/2014/main" id="{87BCF6E4-D8D6-155F-E941-850FB7AB4436}"/>
              </a:ext>
            </a:extLst>
          </p:cNvPr>
          <p:cNvSpPr txBox="1"/>
          <p:nvPr/>
        </p:nvSpPr>
        <p:spPr>
          <a:xfrm>
            <a:off x="0" y="6911212"/>
            <a:ext cx="18287996" cy="1308820"/>
          </a:xfrm>
          <a:prstGeom prst="rect">
            <a:avLst/>
          </a:prstGeom>
          <a:noFill/>
        </p:spPr>
        <p:txBody>
          <a:bodyPr wrap="square">
            <a:spAutoFit/>
          </a:bodyPr>
          <a:lstStyle/>
          <a:p>
            <a:pPr algn="ctr">
              <a:lnSpc>
                <a:spcPct val="130000"/>
              </a:lnSpc>
            </a:pPr>
            <a:r>
              <a:rPr lang="vi-VN" sz="3200" b="1" dirty="0">
                <a:solidFill>
                  <a:schemeClr val="bg1"/>
                </a:solidFill>
                <a:latin typeface="Times New Roman" panose="02020603050405020304" pitchFamily="18" charset="0"/>
                <a:cs typeface="Times New Roman" panose="02020603050405020304" pitchFamily="18" charset="0"/>
              </a:rPr>
              <a:t>Hướng phát triển:  </a:t>
            </a:r>
          </a:p>
          <a:p>
            <a:pPr algn="ctr">
              <a:lnSpc>
                <a:spcPct val="130000"/>
              </a:lnSpc>
            </a:pPr>
            <a:endParaRPr lang="vi-VN" sz="32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2A31C37E-A2A8-C7B2-9FB4-9AF91ADE3496}"/>
              </a:ext>
            </a:extLst>
          </p:cNvPr>
          <p:cNvGraphicFramePr>
            <a:graphicFrameLocks noGrp="1"/>
          </p:cNvGraphicFramePr>
          <p:nvPr>
            <p:extLst>
              <p:ext uri="{D42A27DB-BD31-4B8C-83A1-F6EECF244321}">
                <p14:modId xmlns:p14="http://schemas.microsoft.com/office/powerpoint/2010/main" val="1267831768"/>
              </p:ext>
            </p:extLst>
          </p:nvPr>
        </p:nvGraphicFramePr>
        <p:xfrm>
          <a:off x="381000" y="7734300"/>
          <a:ext cx="17449800" cy="2080942"/>
        </p:xfrm>
        <a:graphic>
          <a:graphicData uri="http://schemas.openxmlformats.org/drawingml/2006/table">
            <a:tbl>
              <a:tblPr firstRow="1" bandRow="1">
                <a:tableStyleId>{5C22544A-7EE6-4342-B048-85BDC9FD1C3A}</a:tableStyleId>
              </a:tblPr>
              <a:tblGrid>
                <a:gridCol w="8724900">
                  <a:extLst>
                    <a:ext uri="{9D8B030D-6E8A-4147-A177-3AD203B41FA5}">
                      <a16:colId xmlns:a16="http://schemas.microsoft.com/office/drawing/2014/main" val="3372802432"/>
                    </a:ext>
                  </a:extLst>
                </a:gridCol>
                <a:gridCol w="8724900">
                  <a:extLst>
                    <a:ext uri="{9D8B030D-6E8A-4147-A177-3AD203B41FA5}">
                      <a16:colId xmlns:a16="http://schemas.microsoft.com/office/drawing/2014/main" val="624684371"/>
                    </a:ext>
                  </a:extLst>
                </a:gridCol>
              </a:tblGrid>
              <a:tr h="1014142">
                <a:tc>
                  <a:txBody>
                    <a:bodyPr/>
                    <a:lstStyle/>
                    <a:p>
                      <a:r>
                        <a:rPr lang="en-US" sz="3200" b="1" kern="1200" dirty="0" err="1">
                          <a:solidFill>
                            <a:schemeClr val="bg1"/>
                          </a:solidFill>
                          <a:effectLst/>
                          <a:latin typeface="Time s New Roman"/>
                          <a:ea typeface="+mn-ea"/>
                          <a:cs typeface="+mn-cs"/>
                        </a:rPr>
                        <a:t>Tích</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hợp</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cổng</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thanh</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toán</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trực</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tuyến</a:t>
                      </a:r>
                      <a:endParaRPr lang="en-US" sz="3200" dirty="0">
                        <a:solidFill>
                          <a:schemeClr val="bg1"/>
                        </a:solidFill>
                        <a:latin typeface="Time s New Roman"/>
                      </a:endParaRPr>
                    </a:p>
                  </a:txBody>
                  <a:tcPr>
                    <a:solidFill>
                      <a:schemeClr val="tx1">
                        <a:lumMod val="50000"/>
                        <a:lumOff val="50000"/>
                      </a:schemeClr>
                    </a:solidFill>
                  </a:tcPr>
                </a:tc>
                <a:tc>
                  <a:txBody>
                    <a:bodyPr/>
                    <a:lstStyle/>
                    <a:p>
                      <a:r>
                        <a:rPr lang="en-US" sz="3200" b="1" kern="1200">
                          <a:solidFill>
                            <a:schemeClr val="bg1"/>
                          </a:solidFill>
                          <a:effectLst/>
                          <a:latin typeface="Time s New Roman"/>
                          <a:ea typeface="+mn-ea"/>
                          <a:cs typeface="+mn-cs"/>
                        </a:rPr>
                        <a:t>Hệ thống gợi ý sản phẩm và chăm sóc khách hàng: </a:t>
                      </a:r>
                      <a:endParaRPr lang="en-US" sz="3200" dirty="0">
                        <a:solidFill>
                          <a:schemeClr val="bg1"/>
                        </a:solidFill>
                        <a:latin typeface="Time s New Roman"/>
                      </a:endParaRPr>
                    </a:p>
                  </a:txBody>
                  <a:tcPr>
                    <a:solidFill>
                      <a:schemeClr val="tx1">
                        <a:lumMod val="50000"/>
                        <a:lumOff val="50000"/>
                      </a:schemeClr>
                    </a:solidFill>
                  </a:tcPr>
                </a:tc>
                <a:extLst>
                  <a:ext uri="{0D108BD9-81ED-4DB2-BD59-A6C34878D82A}">
                    <a16:rowId xmlns:a16="http://schemas.microsoft.com/office/drawing/2014/main" val="2669236369"/>
                  </a:ext>
                </a:extLst>
              </a:tr>
              <a:tr h="1014142">
                <a:tc>
                  <a:txBody>
                    <a:bodyPr/>
                    <a:lstStyle/>
                    <a:p>
                      <a:r>
                        <a:rPr lang="en-US" sz="3200" b="1" kern="1200">
                          <a:solidFill>
                            <a:schemeClr val="bg1"/>
                          </a:solidFill>
                          <a:effectLst/>
                          <a:latin typeface="Time s New Roman"/>
                          <a:ea typeface="+mn-ea"/>
                          <a:cs typeface="+mn-cs"/>
                        </a:rPr>
                        <a:t>Triển khai hệ thống trên nền tảng cloud </a:t>
                      </a:r>
                      <a:endParaRPr lang="en-US" sz="3200" dirty="0">
                        <a:solidFill>
                          <a:schemeClr val="bg1"/>
                        </a:solidFill>
                        <a:latin typeface="Time s New Roman"/>
                      </a:endParaRPr>
                    </a:p>
                  </a:txBody>
                  <a:tcPr>
                    <a:solidFill>
                      <a:schemeClr val="tx1">
                        <a:lumMod val="50000"/>
                        <a:lumOff val="50000"/>
                      </a:schemeClr>
                    </a:solidFill>
                  </a:tcPr>
                </a:tc>
                <a:tc>
                  <a:txBody>
                    <a:bodyPr/>
                    <a:lstStyle/>
                    <a:p>
                      <a:r>
                        <a:rPr lang="en-US" sz="3200" b="1" kern="1200" dirty="0" err="1">
                          <a:solidFill>
                            <a:schemeClr val="bg1"/>
                          </a:solidFill>
                          <a:effectLst/>
                          <a:latin typeface="Time s New Roman"/>
                          <a:ea typeface="+mn-ea"/>
                          <a:cs typeface="+mn-cs"/>
                        </a:rPr>
                        <a:t>Phát</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triển</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tính</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năng</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quản</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lý</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kho</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và</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tồn</a:t>
                      </a:r>
                      <a:r>
                        <a:rPr lang="en-US" sz="3200" b="1" kern="1200" dirty="0">
                          <a:solidFill>
                            <a:schemeClr val="bg1"/>
                          </a:solidFill>
                          <a:effectLst/>
                          <a:latin typeface="Time s New Roman"/>
                          <a:ea typeface="+mn-ea"/>
                          <a:cs typeface="+mn-cs"/>
                        </a:rPr>
                        <a:t> </a:t>
                      </a:r>
                      <a:r>
                        <a:rPr lang="en-US" sz="3200" b="1" kern="1200" dirty="0" err="1">
                          <a:solidFill>
                            <a:schemeClr val="bg1"/>
                          </a:solidFill>
                          <a:effectLst/>
                          <a:latin typeface="Time s New Roman"/>
                          <a:ea typeface="+mn-ea"/>
                          <a:cs typeface="+mn-cs"/>
                        </a:rPr>
                        <a:t>kho</a:t>
                      </a:r>
                      <a:r>
                        <a:rPr lang="vi-VN" sz="3200" b="1" kern="1200" dirty="0">
                          <a:solidFill>
                            <a:schemeClr val="bg1"/>
                          </a:solidFill>
                          <a:effectLst/>
                          <a:latin typeface="Time s New Roman"/>
                          <a:ea typeface="+mn-ea"/>
                          <a:cs typeface="+mn-cs"/>
                        </a:rPr>
                        <a:t> của nguyên liệu chế biển</a:t>
                      </a:r>
                      <a:endParaRPr lang="en-US" sz="3200" dirty="0">
                        <a:solidFill>
                          <a:schemeClr val="bg1"/>
                        </a:solidFill>
                        <a:latin typeface="Time s New Roman"/>
                      </a:endParaRPr>
                    </a:p>
                  </a:txBody>
                  <a:tcPr>
                    <a:solidFill>
                      <a:schemeClr val="tx1">
                        <a:lumMod val="50000"/>
                        <a:lumOff val="50000"/>
                      </a:schemeClr>
                    </a:solidFill>
                  </a:tcPr>
                </a:tc>
                <a:extLst>
                  <a:ext uri="{0D108BD9-81ED-4DB2-BD59-A6C34878D82A}">
                    <a16:rowId xmlns:a16="http://schemas.microsoft.com/office/drawing/2014/main" val="3102888449"/>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234B1693-208F-4C74-82AA-63735428A14D}"/>
              </a:ext>
            </a:extLst>
          </p:cNvPr>
          <p:cNvGrpSpPr/>
          <p:nvPr/>
        </p:nvGrpSpPr>
        <p:grpSpPr>
          <a:xfrm>
            <a:off x="0" y="9762583"/>
            <a:ext cx="18288000" cy="524417"/>
            <a:chOff x="0" y="0"/>
            <a:chExt cx="4816593" cy="138118"/>
          </a:xfrm>
        </p:grpSpPr>
        <p:sp>
          <p:nvSpPr>
            <p:cNvPr id="3" name="Freeform 20">
              <a:extLst>
                <a:ext uri="{FF2B5EF4-FFF2-40B4-BE49-F238E27FC236}">
                  <a16:creationId xmlns:a16="http://schemas.microsoft.com/office/drawing/2014/main" id="{66676283-4BFB-B7BC-F8B0-DE93CE6A8D7E}"/>
                </a:ext>
              </a:extLst>
            </p:cNvPr>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4" name="TextBox 21">
              <a:extLst>
                <a:ext uri="{FF2B5EF4-FFF2-40B4-BE49-F238E27FC236}">
                  <a16:creationId xmlns:a16="http://schemas.microsoft.com/office/drawing/2014/main" id="{2D229576-7095-C056-2821-83F31B01569F}"/>
                </a:ext>
              </a:extLst>
            </p:cNvPr>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5" name="Group 22">
            <a:extLst>
              <a:ext uri="{FF2B5EF4-FFF2-40B4-BE49-F238E27FC236}">
                <a16:creationId xmlns:a16="http://schemas.microsoft.com/office/drawing/2014/main" id="{7C5596DB-6178-1D3D-FA25-B27022107611}"/>
              </a:ext>
            </a:extLst>
          </p:cNvPr>
          <p:cNvGrpSpPr/>
          <p:nvPr/>
        </p:nvGrpSpPr>
        <p:grpSpPr>
          <a:xfrm>
            <a:off x="0" y="0"/>
            <a:ext cx="18288000" cy="524417"/>
            <a:chOff x="0" y="0"/>
            <a:chExt cx="4816593" cy="138118"/>
          </a:xfrm>
        </p:grpSpPr>
        <p:sp>
          <p:nvSpPr>
            <p:cNvPr id="6" name="Freeform 23">
              <a:extLst>
                <a:ext uri="{FF2B5EF4-FFF2-40B4-BE49-F238E27FC236}">
                  <a16:creationId xmlns:a16="http://schemas.microsoft.com/office/drawing/2014/main" id="{F233042A-D665-531B-C34F-799EEBF405E5}"/>
                </a:ext>
              </a:extLst>
            </p:cNvPr>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7" name="TextBox 24">
              <a:extLst>
                <a:ext uri="{FF2B5EF4-FFF2-40B4-BE49-F238E27FC236}">
                  <a16:creationId xmlns:a16="http://schemas.microsoft.com/office/drawing/2014/main" id="{4044548A-7030-AB06-BE69-233A29370A2C}"/>
                </a:ext>
              </a:extLst>
            </p:cNvPr>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pic>
        <p:nvPicPr>
          <p:cNvPr id="1028" name="Picture 4">
            <a:extLst>
              <a:ext uri="{FF2B5EF4-FFF2-40B4-BE49-F238E27FC236}">
                <a16:creationId xmlns:a16="http://schemas.microsoft.com/office/drawing/2014/main" id="{C704A566-F9E1-F5CC-F9BC-C623EF09C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 y="3666583"/>
            <a:ext cx="9448804" cy="609600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a:extLst>
              <a:ext uri="{FF2B5EF4-FFF2-40B4-BE49-F238E27FC236}">
                <a16:creationId xmlns:a16="http://schemas.microsoft.com/office/drawing/2014/main" id="{5E0D327B-26C8-478D-349B-6B153E6496E8}"/>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a:extLst>
              <a:ext uri="{FF2B5EF4-FFF2-40B4-BE49-F238E27FC236}">
                <a16:creationId xmlns:a16="http://schemas.microsoft.com/office/drawing/2014/main" id="{FBBB80EB-A364-C913-30E9-8E97C5C0BC23}"/>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6" name="Picture 12">
            <a:extLst>
              <a:ext uri="{FF2B5EF4-FFF2-40B4-BE49-F238E27FC236}">
                <a16:creationId xmlns:a16="http://schemas.microsoft.com/office/drawing/2014/main" id="{01C0141A-5DBD-C55E-2792-369B52E08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3676228"/>
            <a:ext cx="8839200" cy="6096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EE15FD9-9FC7-6113-E7C9-ADDC6E9F696C}"/>
              </a:ext>
            </a:extLst>
          </p:cNvPr>
          <p:cNvSpPr txBox="1"/>
          <p:nvPr/>
        </p:nvSpPr>
        <p:spPr>
          <a:xfrm>
            <a:off x="0" y="1104900"/>
            <a:ext cx="18288000" cy="1015663"/>
          </a:xfrm>
          <a:prstGeom prst="rect">
            <a:avLst/>
          </a:prstGeom>
          <a:noFill/>
        </p:spPr>
        <p:txBody>
          <a:bodyPr wrap="square" rtlCol="0">
            <a:spAutoFit/>
          </a:bodyPr>
          <a:lstStyle/>
          <a:p>
            <a:pPr algn="ctr"/>
            <a:r>
              <a:rPr lang="vi-VN" sz="6000" dirty="0">
                <a:solidFill>
                  <a:schemeClr val="accent2"/>
                </a:solidFill>
                <a:latin typeface="+mj-lt"/>
              </a:rPr>
              <a:t>Xin cảm ơn Thầy,Cô và các bạn đã lắng nghe</a:t>
            </a:r>
            <a:endParaRPr lang="en-US" sz="6000" dirty="0">
              <a:solidFill>
                <a:schemeClr val="accent2"/>
              </a:solidFill>
              <a:latin typeface="+mj-lt"/>
            </a:endParaRPr>
          </a:p>
        </p:txBody>
      </p:sp>
    </p:spTree>
    <p:extLst>
      <p:ext uri="{BB962C8B-B14F-4D97-AF65-F5344CB8AC3E}">
        <p14:creationId xmlns:p14="http://schemas.microsoft.com/office/powerpoint/2010/main" val="1690603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B4F47"/>
        </a:solidFill>
        <a:effectLst/>
      </p:bgPr>
    </p:bg>
    <p:spTree>
      <p:nvGrpSpPr>
        <p:cNvPr id="1" name=""/>
        <p:cNvGrpSpPr/>
        <p:nvPr/>
      </p:nvGrpSpPr>
      <p:grpSpPr>
        <a:xfrm>
          <a:off x="0" y="0"/>
          <a:ext cx="0" cy="0"/>
          <a:chOff x="0" y="0"/>
          <a:chExt cx="0" cy="0"/>
        </a:xfrm>
      </p:grpSpPr>
      <p:grpSp>
        <p:nvGrpSpPr>
          <p:cNvPr id="2" name="Group 2"/>
          <p:cNvGrpSpPr/>
          <p:nvPr/>
        </p:nvGrpSpPr>
        <p:grpSpPr>
          <a:xfrm>
            <a:off x="7104917" y="4646779"/>
            <a:ext cx="771999" cy="771999"/>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sp>
      </p:grpSp>
      <p:grpSp>
        <p:nvGrpSpPr>
          <p:cNvPr id="4" name="Group 4"/>
          <p:cNvGrpSpPr/>
          <p:nvPr/>
        </p:nvGrpSpPr>
        <p:grpSpPr>
          <a:xfrm>
            <a:off x="7104917" y="5926620"/>
            <a:ext cx="771999" cy="771999"/>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sp>
      </p:grpSp>
      <p:grpSp>
        <p:nvGrpSpPr>
          <p:cNvPr id="6" name="Group 6"/>
          <p:cNvGrpSpPr/>
          <p:nvPr/>
        </p:nvGrpSpPr>
        <p:grpSpPr>
          <a:xfrm>
            <a:off x="7104917" y="8486301"/>
            <a:ext cx="771999" cy="771999"/>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sp>
      </p:grpSp>
      <p:grpSp>
        <p:nvGrpSpPr>
          <p:cNvPr id="8" name="Group 8"/>
          <p:cNvGrpSpPr/>
          <p:nvPr/>
        </p:nvGrpSpPr>
        <p:grpSpPr>
          <a:xfrm>
            <a:off x="7104917" y="7206461"/>
            <a:ext cx="771999" cy="771999"/>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8F7F4"/>
            </a:solidFill>
          </p:spPr>
        </p:sp>
      </p:grpSp>
      <p:grpSp>
        <p:nvGrpSpPr>
          <p:cNvPr id="19" name="Group 19"/>
          <p:cNvGrpSpPr/>
          <p:nvPr/>
        </p:nvGrpSpPr>
        <p:grpSpPr>
          <a:xfrm>
            <a:off x="0" y="0"/>
            <a:ext cx="6092372" cy="10287000"/>
            <a:chOff x="0" y="0"/>
            <a:chExt cx="637580" cy="1076556"/>
          </a:xfrm>
        </p:grpSpPr>
        <p:sp>
          <p:nvSpPr>
            <p:cNvPr id="20" name="Freeform 20"/>
            <p:cNvSpPr/>
            <p:nvPr/>
          </p:nvSpPr>
          <p:spPr>
            <a:xfrm>
              <a:off x="0" y="0"/>
              <a:ext cx="637580" cy="1076556"/>
            </a:xfrm>
            <a:custGeom>
              <a:avLst/>
              <a:gdLst/>
              <a:ahLst/>
              <a:cxnLst/>
              <a:rect l="l" t="t" r="r" b="b"/>
              <a:pathLst>
                <a:path w="637580" h="1076556">
                  <a:moveTo>
                    <a:pt x="0" y="0"/>
                  </a:moveTo>
                  <a:lnTo>
                    <a:pt x="637580" y="0"/>
                  </a:lnTo>
                  <a:lnTo>
                    <a:pt x="637580" y="1076556"/>
                  </a:lnTo>
                  <a:lnTo>
                    <a:pt x="0" y="1076556"/>
                  </a:lnTo>
                  <a:close/>
                </a:path>
              </a:pathLst>
            </a:custGeom>
            <a:blipFill>
              <a:blip r:embed="rId2"/>
              <a:stretch>
                <a:fillRect l="-13318" r="-13318"/>
              </a:stretch>
            </a:blipFill>
          </p:spPr>
        </p:sp>
      </p:grpSp>
      <p:sp>
        <p:nvSpPr>
          <p:cNvPr id="21" name="TextBox 21"/>
          <p:cNvSpPr txBox="1"/>
          <p:nvPr/>
        </p:nvSpPr>
        <p:spPr>
          <a:xfrm>
            <a:off x="8520734" y="4406796"/>
            <a:ext cx="6566866" cy="2046714"/>
          </a:xfrm>
          <a:prstGeom prst="rect">
            <a:avLst/>
          </a:prstGeom>
        </p:spPr>
        <p:txBody>
          <a:bodyPr wrap="square" lIns="0" tIns="0" rIns="0" bIns="0" rtlCol="0" anchor="t">
            <a:spAutoFit/>
          </a:bodyPr>
          <a:lstStyle/>
          <a:p>
            <a:pPr>
              <a:lnSpc>
                <a:spcPts val="8400"/>
              </a:lnSpc>
            </a:pPr>
            <a:r>
              <a:rPr kumimoji="0" lang="vi-VN" sz="4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a:t>
            </a:r>
            <a:r>
              <a:rPr kumimoji="0" lang="vi-VN" sz="4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Khảo sát hệ thống</a:t>
            </a:r>
          </a:p>
          <a:p>
            <a:pPr algn="l">
              <a:lnSpc>
                <a:spcPts val="8400"/>
              </a:lnSpc>
            </a:pPr>
            <a:endParaRPr lang="en-US" sz="4200" dirty="0">
              <a:solidFill>
                <a:srgbClr val="FFFFFF"/>
              </a:solidFill>
              <a:latin typeface="TT Chocolates"/>
              <a:ea typeface="TT Chocolates"/>
              <a:cs typeface="TT Chocolates"/>
              <a:sym typeface="TT Chocolates"/>
            </a:endParaRPr>
          </a:p>
        </p:txBody>
      </p:sp>
      <p:sp>
        <p:nvSpPr>
          <p:cNvPr id="22" name="TextBox 22"/>
          <p:cNvSpPr txBox="1"/>
          <p:nvPr/>
        </p:nvSpPr>
        <p:spPr>
          <a:xfrm>
            <a:off x="7218311" y="4598248"/>
            <a:ext cx="545211" cy="707136"/>
          </a:xfrm>
          <a:prstGeom prst="rect">
            <a:avLst/>
          </a:prstGeom>
        </p:spPr>
        <p:txBody>
          <a:bodyPr lIns="0" tIns="0" rIns="0" bIns="0" rtlCol="0" anchor="t">
            <a:spAutoFit/>
          </a:bodyPr>
          <a:lstStyle/>
          <a:p>
            <a:pPr algn="ctr">
              <a:lnSpc>
                <a:spcPts val="5652"/>
              </a:lnSpc>
            </a:pPr>
            <a:r>
              <a:rPr lang="en-US" sz="3600">
                <a:solidFill>
                  <a:srgbClr val="5B4F47"/>
                </a:solidFill>
                <a:latin typeface="TAN Pearl"/>
                <a:ea typeface="TAN Pearl"/>
                <a:cs typeface="TAN Pearl"/>
                <a:sym typeface="TAN Pearl"/>
              </a:rPr>
              <a:t>1</a:t>
            </a:r>
          </a:p>
        </p:txBody>
      </p:sp>
      <p:sp>
        <p:nvSpPr>
          <p:cNvPr id="23" name="TextBox 23"/>
          <p:cNvSpPr txBox="1"/>
          <p:nvPr/>
        </p:nvSpPr>
        <p:spPr>
          <a:xfrm>
            <a:off x="8520734" y="5688864"/>
            <a:ext cx="6092371" cy="2046714"/>
          </a:xfrm>
          <a:prstGeom prst="rect">
            <a:avLst/>
          </a:prstGeom>
        </p:spPr>
        <p:txBody>
          <a:bodyPr wrap="square" lIns="0" tIns="0" rIns="0" bIns="0" rtlCol="0" anchor="t">
            <a:spAutoFit/>
          </a:bodyPr>
          <a:lstStyle/>
          <a:p>
            <a:pPr marL="0" lvl="1">
              <a:lnSpc>
                <a:spcPts val="8400"/>
              </a:lnSpc>
              <a:spcBef>
                <a:spcPct val="0"/>
              </a:spcBef>
            </a:pPr>
            <a:r>
              <a:rPr kumimoji="0" lang="vi-VN" sz="4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vi-VN" sz="4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Phân tích hệ thống</a:t>
            </a:r>
            <a:endParaRPr kumimoji="0" lang="en-US" sz="4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0" lvl="1" indent="0" algn="l">
              <a:lnSpc>
                <a:spcPts val="8400"/>
              </a:lnSpc>
              <a:spcBef>
                <a:spcPct val="0"/>
              </a:spcBef>
            </a:pPr>
            <a:endParaRPr lang="en-US" sz="4200" dirty="0">
              <a:solidFill>
                <a:srgbClr val="FFFFFF"/>
              </a:solidFill>
              <a:latin typeface="TT Chocolates"/>
              <a:ea typeface="TT Chocolates"/>
              <a:cs typeface="TT Chocolates"/>
              <a:sym typeface="TT Chocolates"/>
            </a:endParaRPr>
          </a:p>
        </p:txBody>
      </p:sp>
      <p:sp>
        <p:nvSpPr>
          <p:cNvPr id="24" name="TextBox 24"/>
          <p:cNvSpPr txBox="1"/>
          <p:nvPr/>
        </p:nvSpPr>
        <p:spPr>
          <a:xfrm>
            <a:off x="7218311" y="5878089"/>
            <a:ext cx="545211" cy="7071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5B4F47"/>
                </a:solidFill>
                <a:latin typeface="TAN Pearl"/>
                <a:ea typeface="TAN Pearl"/>
                <a:cs typeface="TAN Pearl"/>
                <a:sym typeface="TAN Pearl"/>
              </a:rPr>
              <a:t>2</a:t>
            </a:r>
          </a:p>
        </p:txBody>
      </p:sp>
      <p:sp>
        <p:nvSpPr>
          <p:cNvPr id="26" name="TextBox 26"/>
          <p:cNvSpPr txBox="1"/>
          <p:nvPr/>
        </p:nvSpPr>
        <p:spPr>
          <a:xfrm>
            <a:off x="7218311" y="8437770"/>
            <a:ext cx="545211" cy="7071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5B4F47"/>
                </a:solidFill>
                <a:latin typeface="TAN Pearl"/>
                <a:ea typeface="TAN Pearl"/>
                <a:cs typeface="TAN Pearl"/>
                <a:sym typeface="TAN Pearl"/>
              </a:rPr>
              <a:t>4</a:t>
            </a:r>
          </a:p>
        </p:txBody>
      </p:sp>
      <p:sp>
        <p:nvSpPr>
          <p:cNvPr id="27" name="TextBox 27"/>
          <p:cNvSpPr txBox="1"/>
          <p:nvPr/>
        </p:nvSpPr>
        <p:spPr>
          <a:xfrm>
            <a:off x="8520734" y="6970933"/>
            <a:ext cx="6947866" cy="2046714"/>
          </a:xfrm>
          <a:prstGeom prst="rect">
            <a:avLst/>
          </a:prstGeom>
        </p:spPr>
        <p:txBody>
          <a:bodyPr wrap="square" lIns="0" tIns="0" rIns="0" bIns="0" rtlCol="0" anchor="t">
            <a:spAutoFit/>
          </a:bodyPr>
          <a:lstStyle/>
          <a:p>
            <a:pPr marL="0" lvl="1">
              <a:lnSpc>
                <a:spcPts val="8400"/>
              </a:lnSpc>
              <a:spcBef>
                <a:spcPct val="0"/>
              </a:spcBef>
            </a:pPr>
            <a:r>
              <a:rPr kumimoji="0" lang="vi-VN" sz="44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t> </a:t>
            </a:r>
            <a:r>
              <a:rPr kumimoji="0" lang="vi-VN" sz="4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Thiết kế hệ thống</a:t>
            </a:r>
            <a:endParaRPr kumimoji="0" lang="en-US" sz="4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0" lvl="1" indent="0" algn="l">
              <a:lnSpc>
                <a:spcPts val="8400"/>
              </a:lnSpc>
              <a:spcBef>
                <a:spcPct val="0"/>
              </a:spcBef>
            </a:pPr>
            <a:endParaRPr lang="en-US" sz="4200" dirty="0">
              <a:solidFill>
                <a:srgbClr val="FFFFFF"/>
              </a:solidFill>
              <a:latin typeface="TT Chocolates"/>
              <a:ea typeface="TT Chocolates"/>
              <a:cs typeface="TT Chocolates"/>
              <a:sym typeface="TT Chocolates"/>
            </a:endParaRPr>
          </a:p>
        </p:txBody>
      </p:sp>
      <p:sp>
        <p:nvSpPr>
          <p:cNvPr id="28" name="TextBox 28"/>
          <p:cNvSpPr txBox="1"/>
          <p:nvPr/>
        </p:nvSpPr>
        <p:spPr>
          <a:xfrm>
            <a:off x="7218311" y="7157930"/>
            <a:ext cx="545211" cy="707136"/>
          </a:xfrm>
          <a:prstGeom prst="rect">
            <a:avLst/>
          </a:prstGeom>
        </p:spPr>
        <p:txBody>
          <a:bodyPr lIns="0" tIns="0" rIns="0" bIns="0" rtlCol="0" anchor="t">
            <a:spAutoFit/>
          </a:bodyPr>
          <a:lstStyle/>
          <a:p>
            <a:pPr marL="0" lvl="1" indent="0" algn="ctr">
              <a:lnSpc>
                <a:spcPts val="5652"/>
              </a:lnSpc>
              <a:spcBef>
                <a:spcPct val="0"/>
              </a:spcBef>
            </a:pPr>
            <a:r>
              <a:rPr lang="en-US" sz="3600" u="none">
                <a:solidFill>
                  <a:srgbClr val="5B4F47"/>
                </a:solidFill>
                <a:latin typeface="TAN Pearl"/>
                <a:ea typeface="TAN Pearl"/>
                <a:cs typeface="TAN Pearl"/>
                <a:sym typeface="TAN Pearl"/>
              </a:rPr>
              <a:t>3</a:t>
            </a:r>
          </a:p>
        </p:txBody>
      </p:sp>
      <p:sp>
        <p:nvSpPr>
          <p:cNvPr id="29" name="TextBox 29"/>
          <p:cNvSpPr txBox="1"/>
          <p:nvPr/>
        </p:nvSpPr>
        <p:spPr>
          <a:xfrm>
            <a:off x="6092372" y="705243"/>
            <a:ext cx="11738427" cy="2225161"/>
          </a:xfrm>
          <a:prstGeom prst="rect">
            <a:avLst/>
          </a:prstGeom>
        </p:spPr>
        <p:txBody>
          <a:bodyPr wrap="square" lIns="0" tIns="0" rIns="0" bIns="0" rtlCol="0" anchor="t">
            <a:spAutoFit/>
          </a:bodyPr>
          <a:lstStyle/>
          <a:p>
            <a:pPr algn="l">
              <a:lnSpc>
                <a:spcPts val="9239"/>
              </a:lnSpc>
            </a:pPr>
            <a:r>
              <a:rPr lang="vi-VN" sz="4400" b="1" dirty="0">
                <a:solidFill>
                  <a:schemeClr val="bg1"/>
                </a:solidFill>
                <a:latin typeface="Times New Roman" panose="02020603050405020304" pitchFamily="18" charset="0"/>
                <a:cs typeface="Times New Roman" panose="02020603050405020304" pitchFamily="18" charset="0"/>
              </a:rPr>
              <a:t>       </a:t>
            </a:r>
            <a:r>
              <a:rPr lang="en-US" sz="4400" b="1" dirty="0">
                <a:solidFill>
                  <a:schemeClr val="bg1"/>
                </a:solidFill>
                <a:latin typeface="Times New Roman" panose="02020603050405020304" pitchFamily="18" charset="0"/>
                <a:cs typeface="Times New Roman" panose="02020603050405020304" pitchFamily="18" charset="0"/>
              </a:rPr>
              <a:t>PHÂN TÍCH </a:t>
            </a:r>
            <a:r>
              <a:rPr lang="vi-VN" sz="4400" b="1" dirty="0">
                <a:solidFill>
                  <a:schemeClr val="bg1"/>
                </a:solidFill>
                <a:latin typeface="Times New Roman" panose="02020603050405020304" pitchFamily="18" charset="0"/>
                <a:cs typeface="Times New Roman" panose="02020603050405020304" pitchFamily="18" charset="0"/>
              </a:rPr>
              <a:t>VÀ </a:t>
            </a:r>
            <a:r>
              <a:rPr lang="en-US" sz="4400" b="1" dirty="0">
                <a:solidFill>
                  <a:schemeClr val="bg1"/>
                </a:solidFill>
                <a:latin typeface="Times New Roman" panose="02020603050405020304" pitchFamily="18" charset="0"/>
                <a:cs typeface="Times New Roman" panose="02020603050405020304" pitchFamily="18" charset="0"/>
              </a:rPr>
              <a:t>THIẾT KẾ HỆ THỐNG </a:t>
            </a:r>
            <a:r>
              <a:rPr lang="vi-VN" sz="4400" b="1" dirty="0">
                <a:solidFill>
                  <a:schemeClr val="bg1"/>
                </a:solidFill>
                <a:latin typeface="Times New Roman" panose="02020603050405020304" pitchFamily="18" charset="0"/>
                <a:cs typeface="Times New Roman" panose="02020603050405020304" pitchFamily="18" charset="0"/>
              </a:rPr>
              <a:t>                 </a:t>
            </a:r>
            <a:r>
              <a:rPr lang="en-US" sz="4400" b="1" dirty="0">
                <a:solidFill>
                  <a:schemeClr val="bg1"/>
                </a:solidFill>
                <a:latin typeface="Times New Roman" panose="02020603050405020304" pitchFamily="18" charset="0"/>
                <a:cs typeface="Times New Roman" panose="02020603050405020304" pitchFamily="18" charset="0"/>
              </a:rPr>
              <a:t>QUẢN </a:t>
            </a:r>
            <a:r>
              <a:rPr lang="vi-VN" sz="4400" b="1" dirty="0">
                <a:solidFill>
                  <a:schemeClr val="bg1"/>
                </a:solidFill>
                <a:latin typeface="Times New Roman" panose="02020603050405020304" pitchFamily="18" charset="0"/>
                <a:cs typeface="Times New Roman" panose="02020603050405020304" pitchFamily="18" charset="0"/>
              </a:rPr>
              <a:t>LÝ CHUỖI HIGHLAND COFFEE</a:t>
            </a:r>
            <a:endParaRPr lang="en-US" sz="4400" dirty="0">
              <a:solidFill>
                <a:schemeClr val="bg1"/>
              </a:solidFill>
              <a:latin typeface="TAN Pearl"/>
              <a:ea typeface="TAN Pearl"/>
              <a:cs typeface="TAN Pearl"/>
              <a:sym typeface="TAN Pearl"/>
            </a:endParaRPr>
          </a:p>
        </p:txBody>
      </p:sp>
      <p:sp>
        <p:nvSpPr>
          <p:cNvPr id="31" name="TextBox 31"/>
          <p:cNvSpPr txBox="1"/>
          <p:nvPr/>
        </p:nvSpPr>
        <p:spPr>
          <a:xfrm>
            <a:off x="12280716" y="4515655"/>
            <a:ext cx="545211" cy="707136"/>
          </a:xfrm>
          <a:prstGeom prst="rect">
            <a:avLst/>
          </a:prstGeom>
        </p:spPr>
        <p:txBody>
          <a:bodyPr lIns="0" tIns="0" rIns="0" bIns="0" rtlCol="0" anchor="t">
            <a:spAutoFit/>
          </a:bodyPr>
          <a:lstStyle/>
          <a:p>
            <a:pPr algn="ctr">
              <a:lnSpc>
                <a:spcPts val="5652"/>
              </a:lnSpc>
            </a:pPr>
            <a:r>
              <a:rPr lang="en-US" sz="3600" dirty="0">
                <a:solidFill>
                  <a:srgbClr val="5B4F47"/>
                </a:solidFill>
                <a:latin typeface="TAN Pearl"/>
                <a:ea typeface="TAN Pearl"/>
                <a:cs typeface="TAN Pearl"/>
                <a:sym typeface="TAN Pearl"/>
              </a:rPr>
              <a:t>1</a:t>
            </a:r>
          </a:p>
        </p:txBody>
      </p:sp>
      <p:sp>
        <p:nvSpPr>
          <p:cNvPr id="33" name="TextBox 33"/>
          <p:cNvSpPr txBox="1"/>
          <p:nvPr/>
        </p:nvSpPr>
        <p:spPr>
          <a:xfrm>
            <a:off x="12295503" y="5878089"/>
            <a:ext cx="545211" cy="707136"/>
          </a:xfrm>
          <a:prstGeom prst="rect">
            <a:avLst/>
          </a:prstGeom>
        </p:spPr>
        <p:txBody>
          <a:bodyPr lIns="0" tIns="0" rIns="0" bIns="0" rtlCol="0" anchor="t">
            <a:spAutoFit/>
          </a:bodyPr>
          <a:lstStyle/>
          <a:p>
            <a:pPr marL="0" lvl="1" indent="0" algn="ctr">
              <a:lnSpc>
                <a:spcPts val="5652"/>
              </a:lnSpc>
              <a:spcBef>
                <a:spcPct val="0"/>
              </a:spcBef>
            </a:pPr>
            <a:r>
              <a:rPr lang="en-US" sz="3600" u="none" dirty="0">
                <a:solidFill>
                  <a:srgbClr val="5B4F47"/>
                </a:solidFill>
                <a:latin typeface="TAN Pearl"/>
                <a:ea typeface="TAN Pearl"/>
                <a:cs typeface="TAN Pearl"/>
                <a:sym typeface="TAN Pearl"/>
              </a:rPr>
              <a:t>2</a:t>
            </a:r>
          </a:p>
        </p:txBody>
      </p:sp>
      <p:sp>
        <p:nvSpPr>
          <p:cNvPr id="35" name="TextBox 35"/>
          <p:cNvSpPr txBox="1"/>
          <p:nvPr/>
        </p:nvSpPr>
        <p:spPr>
          <a:xfrm>
            <a:off x="12295503" y="7157930"/>
            <a:ext cx="1649097" cy="707136"/>
          </a:xfrm>
          <a:prstGeom prst="rect">
            <a:avLst/>
          </a:prstGeom>
        </p:spPr>
        <p:txBody>
          <a:bodyPr wrap="square" lIns="0" tIns="0" rIns="0" bIns="0" rtlCol="0" anchor="t">
            <a:spAutoFit/>
          </a:bodyPr>
          <a:lstStyle/>
          <a:p>
            <a:pPr marL="0" lvl="1" indent="0" algn="ctr">
              <a:lnSpc>
                <a:spcPts val="5652"/>
              </a:lnSpc>
              <a:spcBef>
                <a:spcPct val="0"/>
              </a:spcBef>
            </a:pPr>
            <a:r>
              <a:rPr lang="en-US" sz="3600" u="none" dirty="0">
                <a:solidFill>
                  <a:srgbClr val="5B4F47"/>
                </a:solidFill>
                <a:latin typeface="TAN Pearl"/>
                <a:ea typeface="TAN Pearl"/>
                <a:cs typeface="TAN Pearl"/>
                <a:sym typeface="TAN Pearl"/>
              </a:rPr>
              <a:t>3</a:t>
            </a:r>
          </a:p>
        </p:txBody>
      </p:sp>
      <p:grpSp>
        <p:nvGrpSpPr>
          <p:cNvPr id="37" name="Group 37"/>
          <p:cNvGrpSpPr/>
          <p:nvPr/>
        </p:nvGrpSpPr>
        <p:grpSpPr>
          <a:xfrm>
            <a:off x="0" y="9762583"/>
            <a:ext cx="18288000" cy="524417"/>
            <a:chOff x="0" y="0"/>
            <a:chExt cx="4816593" cy="138118"/>
          </a:xfrm>
        </p:grpSpPr>
        <p:sp>
          <p:nvSpPr>
            <p:cNvPr id="38" name="Freeform 38"/>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39" name="TextBox 39"/>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40" name="Group 40"/>
          <p:cNvGrpSpPr/>
          <p:nvPr/>
        </p:nvGrpSpPr>
        <p:grpSpPr>
          <a:xfrm>
            <a:off x="0" y="0"/>
            <a:ext cx="18288000" cy="524417"/>
            <a:chOff x="0" y="0"/>
            <a:chExt cx="4816593" cy="138118"/>
          </a:xfrm>
        </p:grpSpPr>
        <p:sp>
          <p:nvSpPr>
            <p:cNvPr id="41" name="Freeform 41"/>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42" name="TextBox 42"/>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46" name="TextBox 25"/>
          <p:cNvSpPr txBox="1"/>
          <p:nvPr/>
        </p:nvSpPr>
        <p:spPr>
          <a:xfrm>
            <a:off x="8520734" y="8253001"/>
            <a:ext cx="6262065" cy="960263"/>
          </a:xfrm>
          <a:prstGeom prst="rect">
            <a:avLst/>
          </a:prstGeom>
        </p:spPr>
        <p:txBody>
          <a:bodyPr wrap="square" lIns="0" tIns="0" rIns="0" bIns="0" rtlCol="0" anchor="t">
            <a:spAutoFit/>
          </a:bodyPr>
          <a:lstStyle/>
          <a:p>
            <a:pPr marL="0" lvl="1" indent="0" algn="l">
              <a:lnSpc>
                <a:spcPts val="8400"/>
              </a:lnSpc>
              <a:spcBef>
                <a:spcPct val="0"/>
              </a:spcBef>
            </a:pPr>
            <a:r>
              <a:rPr lang="vi-VN" sz="4200" dirty="0">
                <a:solidFill>
                  <a:srgbClr val="FFFFFF"/>
                </a:solidFill>
                <a:latin typeface="+mj-lt"/>
                <a:ea typeface="TT Chocolates"/>
                <a:cs typeface="TT Chocolates"/>
                <a:sym typeface="TT Chocolates"/>
              </a:rPr>
              <a:t>Nhận xét, đánh giá hệ thống</a:t>
            </a:r>
            <a:endParaRPr lang="en-US" sz="4200" dirty="0">
              <a:solidFill>
                <a:srgbClr val="FFFFFF"/>
              </a:solidFill>
              <a:latin typeface="+mj-lt"/>
              <a:ea typeface="TT Chocolates"/>
              <a:cs typeface="TT Chocolates"/>
              <a:sym typeface="TT Chocolate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a:off x="0" y="0"/>
            <a:ext cx="10600463" cy="4478763"/>
            <a:chOff x="0" y="0"/>
            <a:chExt cx="1109361" cy="468712"/>
          </a:xfrm>
        </p:grpSpPr>
        <p:sp>
          <p:nvSpPr>
            <p:cNvPr id="6" name="Freeform 6"/>
            <p:cNvSpPr/>
            <p:nvPr/>
          </p:nvSpPr>
          <p:spPr>
            <a:xfrm>
              <a:off x="0" y="0"/>
              <a:ext cx="1109361" cy="468712"/>
            </a:xfrm>
            <a:custGeom>
              <a:avLst/>
              <a:gdLst/>
              <a:ahLst/>
              <a:cxnLst/>
              <a:rect l="l" t="t" r="r" b="b"/>
              <a:pathLst>
                <a:path w="1109361" h="468712">
                  <a:moveTo>
                    <a:pt x="0" y="0"/>
                  </a:moveTo>
                  <a:lnTo>
                    <a:pt x="1109361" y="0"/>
                  </a:lnTo>
                  <a:lnTo>
                    <a:pt x="1109361" y="468712"/>
                  </a:lnTo>
                  <a:lnTo>
                    <a:pt x="0" y="468712"/>
                  </a:lnTo>
                  <a:close/>
                </a:path>
              </a:pathLst>
            </a:custGeom>
            <a:blipFill>
              <a:blip r:embed="rId2"/>
              <a:stretch>
                <a:fillRect t="-28894" b="-28894"/>
              </a:stretch>
            </a:blipFill>
          </p:spPr>
        </p:sp>
      </p:grpSp>
      <p:grpSp>
        <p:nvGrpSpPr>
          <p:cNvPr id="7" name="Group 7"/>
          <p:cNvGrpSpPr/>
          <p:nvPr/>
        </p:nvGrpSpPr>
        <p:grpSpPr>
          <a:xfrm>
            <a:off x="11588592" y="4478763"/>
            <a:ext cx="6699408" cy="5816228"/>
            <a:chOff x="0" y="0"/>
            <a:chExt cx="701107" cy="608681"/>
          </a:xfrm>
        </p:grpSpPr>
        <p:sp>
          <p:nvSpPr>
            <p:cNvPr id="8" name="Freeform 8"/>
            <p:cNvSpPr/>
            <p:nvPr/>
          </p:nvSpPr>
          <p:spPr>
            <a:xfrm>
              <a:off x="0" y="0"/>
              <a:ext cx="701107" cy="608681"/>
            </a:xfrm>
            <a:custGeom>
              <a:avLst/>
              <a:gdLst/>
              <a:ahLst/>
              <a:cxnLst/>
              <a:rect l="l" t="t" r="r" b="b"/>
              <a:pathLst>
                <a:path w="701107" h="608681">
                  <a:moveTo>
                    <a:pt x="0" y="0"/>
                  </a:moveTo>
                  <a:lnTo>
                    <a:pt x="701107" y="0"/>
                  </a:lnTo>
                  <a:lnTo>
                    <a:pt x="701107" y="608681"/>
                  </a:lnTo>
                  <a:lnTo>
                    <a:pt x="0" y="608681"/>
                  </a:lnTo>
                  <a:close/>
                </a:path>
              </a:pathLst>
            </a:custGeom>
            <a:blipFill>
              <a:blip r:embed="rId3"/>
              <a:stretch>
                <a:fillRect l="-15112" r="-15112"/>
              </a:stretch>
            </a:blipFill>
          </p:spPr>
        </p:sp>
      </p:grpSp>
      <p:grpSp>
        <p:nvGrpSpPr>
          <p:cNvPr id="12" name="Group 12"/>
          <p:cNvGrpSpPr/>
          <p:nvPr/>
        </p:nvGrpSpPr>
        <p:grpSpPr>
          <a:xfrm>
            <a:off x="0" y="9762583"/>
            <a:ext cx="18288000" cy="524417"/>
            <a:chOff x="0" y="0"/>
            <a:chExt cx="4816593" cy="138118"/>
          </a:xfrm>
        </p:grpSpPr>
        <p:sp>
          <p:nvSpPr>
            <p:cNvPr id="13" name="Freeform 13"/>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14" name="TextBox 14"/>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15" name="Group 15"/>
          <p:cNvGrpSpPr/>
          <p:nvPr/>
        </p:nvGrpSpPr>
        <p:grpSpPr>
          <a:xfrm>
            <a:off x="0" y="0"/>
            <a:ext cx="18288000" cy="524417"/>
            <a:chOff x="0" y="0"/>
            <a:chExt cx="4816593" cy="138118"/>
          </a:xfrm>
        </p:grpSpPr>
        <p:sp>
          <p:nvSpPr>
            <p:cNvPr id="16" name="Freeform 16"/>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17" name="TextBox 17"/>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8" name="TextBox 17">
            <a:extLst>
              <a:ext uri="{FF2B5EF4-FFF2-40B4-BE49-F238E27FC236}">
                <a16:creationId xmlns:a16="http://schemas.microsoft.com/office/drawing/2014/main" id="{67881456-321A-18F2-E345-14A2AC18698C}"/>
              </a:ext>
            </a:extLst>
          </p:cNvPr>
          <p:cNvSpPr txBox="1"/>
          <p:nvPr/>
        </p:nvSpPr>
        <p:spPr>
          <a:xfrm>
            <a:off x="11461908" y="1638300"/>
            <a:ext cx="6553200" cy="2339102"/>
          </a:xfrm>
          <a:prstGeom prst="rect">
            <a:avLst/>
          </a:prstGeom>
          <a:noFill/>
        </p:spPr>
        <p:txBody>
          <a:bodyPr wrap="square" rtlCol="0">
            <a:spAutoFit/>
          </a:bodyPr>
          <a:lstStyle/>
          <a:p>
            <a:r>
              <a:rPr kumimoji="0" lang="vi-VN" sz="6600" b="0" i="0" u="none" strike="noStrike" kern="1200" cap="none" spc="0" normalizeH="0" baseline="0" noProof="0" dirty="0">
                <a:ln>
                  <a:noFill/>
                </a:ln>
                <a:solidFill>
                  <a:schemeClr val="accent2"/>
                </a:solidFill>
                <a:effectLst/>
                <a:uLnTx/>
                <a:uFillTx/>
                <a:latin typeface="Times New Roman" panose="02020603050405020304" pitchFamily="18" charset="0"/>
                <a:ea typeface="+mn-ea"/>
                <a:cs typeface="Times New Roman" panose="02020603050405020304" pitchFamily="18" charset="0"/>
              </a:rPr>
              <a:t>Khảo sát hệ thống</a:t>
            </a:r>
            <a:br>
              <a:rPr kumimoji="0" lang="vi-VN" sz="4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br>
              <a:rPr kumimoji="0" lang="vi-VN" sz="4000" b="0" i="0" u="none" strike="noStrike" kern="1200" cap="none" spc="0" normalizeH="0" baseline="0" noProof="0" dirty="0">
                <a:ln>
                  <a:noFill/>
                </a:ln>
                <a:solidFill>
                  <a:prstClr val="black">
                    <a:lumMod val="75000"/>
                    <a:lumOff val="25000"/>
                  </a:prstClr>
                </a:solidFill>
                <a:effectLst/>
                <a:uLnTx/>
                <a:uFillTx/>
                <a:latin typeface="Times New Roman" panose="02020603050405020304" pitchFamily="18" charset="0"/>
                <a:ea typeface="+mn-ea"/>
                <a:cs typeface="Times New Roman" panose="02020603050405020304" pitchFamily="18" charset="0"/>
              </a:rPr>
            </a:br>
            <a:endParaRPr lang="en-US" sz="4000" dirty="0"/>
          </a:p>
        </p:txBody>
      </p:sp>
      <p:sp>
        <p:nvSpPr>
          <p:cNvPr id="19" name="TextBox 18">
            <a:extLst>
              <a:ext uri="{FF2B5EF4-FFF2-40B4-BE49-F238E27FC236}">
                <a16:creationId xmlns:a16="http://schemas.microsoft.com/office/drawing/2014/main" id="{887EBC86-B0F3-B62B-F88E-903EB9EA617C}"/>
              </a:ext>
            </a:extLst>
          </p:cNvPr>
          <p:cNvSpPr txBox="1"/>
          <p:nvPr/>
        </p:nvSpPr>
        <p:spPr>
          <a:xfrm>
            <a:off x="152400" y="5627411"/>
            <a:ext cx="11309507" cy="3954346"/>
          </a:xfrm>
          <a:prstGeom prst="rect">
            <a:avLst/>
          </a:prstGeom>
          <a:noFill/>
        </p:spPr>
        <p:txBody>
          <a:bodyPr wrap="square" rtlCol="0">
            <a:spAutoFit/>
          </a:bodyPr>
          <a:lstStyle/>
          <a:p>
            <a:pPr algn="just"/>
            <a:r>
              <a:rPr lang="vi-VN" sz="3600" dirty="0">
                <a:latin typeface="+mj-lt"/>
              </a:rPr>
              <a:t>Kinh tế phát triển kéo theo nhu cầu của khách hàng ngày càng cao, đặc biệt trong ngành dịch vụ đầy cạnh tranh như coffee shop. Việc mở rộng kinh doanh làm tăng khối lượng và độ phức tạp trong quản lý. Phần mềm quản lý chuyên nghiệp trở thành giải pháp tối ưu, thay thế phương pháp truyền thống, giúp quản lý hiệu quả, giảm chi phí và nâng cao khả năng cạnh tranh.</a:t>
            </a:r>
            <a:endParaRPr lang="en-US" sz="3600" dirty="0">
              <a:latin typeface="+mj-lt"/>
            </a:endParaRPr>
          </a:p>
        </p:txBody>
      </p:sp>
      <p:sp>
        <p:nvSpPr>
          <p:cNvPr id="20" name="TextBox 9"/>
          <p:cNvSpPr txBox="1"/>
          <p:nvPr/>
        </p:nvSpPr>
        <p:spPr>
          <a:xfrm>
            <a:off x="533400" y="4762500"/>
            <a:ext cx="9829800" cy="738664"/>
          </a:xfrm>
          <a:prstGeom prst="rect">
            <a:avLst/>
          </a:prstGeom>
        </p:spPr>
        <p:txBody>
          <a:bodyPr wrap="square" lIns="0" tIns="0" rIns="0" bIns="0" rtlCol="0" anchor="t">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4800" b="0" i="0" u="none" strike="noStrike" cap="none" normalizeH="0" baseline="0" dirty="0">
                <a:ln>
                  <a:noFill/>
                </a:ln>
                <a:solidFill>
                  <a:schemeClr val="accent2"/>
                </a:solidFill>
                <a:effectLst/>
                <a:latin typeface="+mj-lt"/>
              </a:rPr>
              <a:t>Lý cho chọn đề tài</a:t>
            </a:r>
            <a:endParaRPr kumimoji="0" lang="en-US" altLang="en-US" sz="4800" b="0" i="0" u="none" strike="noStrike" cap="none" normalizeH="0" baseline="0" dirty="0">
              <a:ln>
                <a:noFill/>
              </a:ln>
              <a:solidFill>
                <a:schemeClr val="accent2"/>
              </a:solidFill>
              <a:effectLst/>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371600" y="886848"/>
            <a:ext cx="14173200" cy="1168397"/>
          </a:xfrm>
          <a:prstGeom prst="rect">
            <a:avLst/>
          </a:prstGeom>
        </p:spPr>
        <p:txBody>
          <a:bodyPr wrap="square" lIns="0" tIns="0" rIns="0" bIns="0" rtlCol="0" anchor="t">
            <a:spAutoFit/>
          </a:bodyPr>
          <a:lstStyle/>
          <a:p>
            <a:pPr algn="ctr">
              <a:lnSpc>
                <a:spcPts val="10080"/>
              </a:lnSpc>
            </a:pPr>
            <a:r>
              <a:rPr kumimoji="0" lang="vi-VN" sz="5400" b="0" i="0" u="none" strike="noStrike" kern="1200" cap="none" spc="0" normalizeH="0" baseline="0" noProof="0" dirty="0">
                <a:ln>
                  <a:noFill/>
                </a:ln>
                <a:solidFill>
                  <a:schemeClr val="accent2"/>
                </a:solidFill>
                <a:effectLst/>
                <a:uLnTx/>
                <a:uFillTx/>
                <a:latin typeface="Times New Roman" panose="02020603050405020304" pitchFamily="18" charset="0"/>
                <a:ea typeface="+mn-ea"/>
                <a:cs typeface="Times New Roman" panose="02020603050405020304" pitchFamily="18" charset="0"/>
              </a:rPr>
              <a:t>Khảo sát hệ thống</a:t>
            </a:r>
            <a:endParaRPr lang="en-US" sz="5400" dirty="0">
              <a:solidFill>
                <a:srgbClr val="5B4F47"/>
              </a:solidFill>
              <a:latin typeface="TAN Pearl"/>
              <a:ea typeface="TAN Pearl"/>
              <a:cs typeface="TAN Pearl"/>
              <a:sym typeface="TAN Pearl"/>
            </a:endParaRPr>
          </a:p>
        </p:txBody>
      </p:sp>
      <p:grpSp>
        <p:nvGrpSpPr>
          <p:cNvPr id="5" name="Group 5"/>
          <p:cNvGrpSpPr/>
          <p:nvPr/>
        </p:nvGrpSpPr>
        <p:grpSpPr>
          <a:xfrm>
            <a:off x="14829272" y="886847"/>
            <a:ext cx="2430028" cy="765483"/>
            <a:chOff x="0" y="0"/>
            <a:chExt cx="1290117" cy="406400"/>
          </a:xfrm>
        </p:grpSpPr>
        <p:sp>
          <p:nvSpPr>
            <p:cNvPr id="6" name="Freeform 6"/>
            <p:cNvSpPr/>
            <p:nvPr/>
          </p:nvSpPr>
          <p:spPr>
            <a:xfrm>
              <a:off x="0" y="0"/>
              <a:ext cx="1290117" cy="406400"/>
            </a:xfrm>
            <a:custGeom>
              <a:avLst/>
              <a:gdLst/>
              <a:ahLst/>
              <a:cxnLst/>
              <a:rect l="l" t="t" r="r" b="b"/>
              <a:pathLst>
                <a:path w="1290117" h="406400">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7" name="TextBox 7"/>
            <p:cNvSpPr txBox="1"/>
            <p:nvPr/>
          </p:nvSpPr>
          <p:spPr>
            <a:xfrm>
              <a:off x="0" y="-47625"/>
              <a:ext cx="1290117" cy="454025"/>
            </a:xfrm>
            <a:prstGeom prst="rect">
              <a:avLst/>
            </a:prstGeom>
          </p:spPr>
          <p:txBody>
            <a:bodyPr lIns="50800" tIns="50800" rIns="50800" bIns="50800" rtlCol="0" anchor="ctr"/>
            <a:lstStyle/>
            <a:p>
              <a:pPr algn="ctr">
                <a:lnSpc>
                  <a:spcPts val="3440"/>
                </a:lnSpc>
              </a:pPr>
              <a:endParaRPr/>
            </a:p>
          </p:txBody>
        </p:sp>
      </p:grpSp>
      <p:sp>
        <p:nvSpPr>
          <p:cNvPr id="8" name="TextBox 8"/>
          <p:cNvSpPr txBox="1"/>
          <p:nvPr/>
        </p:nvSpPr>
        <p:spPr>
          <a:xfrm>
            <a:off x="14829272" y="962567"/>
            <a:ext cx="2430028" cy="547370"/>
          </a:xfrm>
          <a:prstGeom prst="rect">
            <a:avLst/>
          </a:prstGeom>
        </p:spPr>
        <p:txBody>
          <a:bodyPr lIns="0" tIns="0" rIns="0" bIns="0" rtlCol="0" anchor="t">
            <a:spAutoFit/>
          </a:bodyPr>
          <a:lstStyle/>
          <a:p>
            <a:pPr algn="ctr">
              <a:lnSpc>
                <a:spcPts val="4479"/>
              </a:lnSpc>
            </a:pPr>
            <a:r>
              <a:rPr lang="en-US" sz="3199" spc="319">
                <a:solidFill>
                  <a:srgbClr val="5B4F47"/>
                </a:solidFill>
                <a:latin typeface="TT Chocolates"/>
                <a:ea typeface="TT Chocolates"/>
                <a:cs typeface="TT Chocolates"/>
                <a:sym typeface="TT Chocolates"/>
              </a:rPr>
              <a:t>Slide 05</a:t>
            </a:r>
          </a:p>
        </p:txBody>
      </p:sp>
      <p:grpSp>
        <p:nvGrpSpPr>
          <p:cNvPr id="9" name="Group 9"/>
          <p:cNvGrpSpPr/>
          <p:nvPr/>
        </p:nvGrpSpPr>
        <p:grpSpPr>
          <a:xfrm>
            <a:off x="0" y="9762583"/>
            <a:ext cx="18288000" cy="524417"/>
            <a:chOff x="0" y="0"/>
            <a:chExt cx="4816593" cy="138118"/>
          </a:xfrm>
        </p:grpSpPr>
        <p:sp>
          <p:nvSpPr>
            <p:cNvPr id="10" name="Freeform 10"/>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11" name="TextBox 11"/>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12" name="Group 12"/>
          <p:cNvGrpSpPr/>
          <p:nvPr/>
        </p:nvGrpSpPr>
        <p:grpSpPr>
          <a:xfrm>
            <a:off x="0" y="0"/>
            <a:ext cx="18288000" cy="524417"/>
            <a:chOff x="0" y="0"/>
            <a:chExt cx="4816593" cy="138118"/>
          </a:xfrm>
        </p:grpSpPr>
        <p:sp>
          <p:nvSpPr>
            <p:cNvPr id="13" name="Freeform 13"/>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14" name="TextBox 14"/>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7" name="TextBox 16">
            <a:extLst>
              <a:ext uri="{FF2B5EF4-FFF2-40B4-BE49-F238E27FC236}">
                <a16:creationId xmlns:a16="http://schemas.microsoft.com/office/drawing/2014/main" id="{04378895-8D1E-DCDA-C7B5-F9A8B18D1557}"/>
              </a:ext>
            </a:extLst>
          </p:cNvPr>
          <p:cNvSpPr txBox="1"/>
          <p:nvPr/>
        </p:nvSpPr>
        <p:spPr>
          <a:xfrm>
            <a:off x="685800" y="2781300"/>
            <a:ext cx="13030200" cy="584775"/>
          </a:xfrm>
          <a:prstGeom prst="rect">
            <a:avLst/>
          </a:prstGeom>
          <a:noFill/>
        </p:spPr>
        <p:txBody>
          <a:bodyPr wrap="square">
            <a:spAutoFit/>
          </a:bodyPr>
          <a:lstStyle/>
          <a:p>
            <a:pPr lvl="1"/>
            <a:r>
              <a:rPr lang="vi-VN" sz="3200" dirty="0">
                <a:solidFill>
                  <a:schemeClr val="accent2"/>
                </a:solidFill>
                <a:latin typeface="Times New Roman" panose="02020603050405020304" pitchFamily="18" charset="0"/>
                <a:cs typeface="Times New Roman" panose="02020603050405020304" pitchFamily="18" charset="0"/>
              </a:rPr>
              <a:t>Ví trí  Highlanhds  Coffe của cửa hàng tại </a:t>
            </a:r>
            <a:r>
              <a:rPr lang="en-US" sz="3200" dirty="0">
                <a:solidFill>
                  <a:schemeClr val="accent2"/>
                </a:solidFill>
                <a:latin typeface="Times New Roman" panose="02020603050405020304" pitchFamily="18" charset="0"/>
                <a:cs typeface="Times New Roman" panose="02020603050405020304" pitchFamily="18" charset="0"/>
              </a:rPr>
              <a:t>T</a:t>
            </a:r>
            <a:r>
              <a:rPr lang="vi-VN" sz="3200" dirty="0">
                <a:solidFill>
                  <a:schemeClr val="accent2"/>
                </a:solidFill>
                <a:latin typeface="Times New Roman" panose="02020603050405020304" pitchFamily="18" charset="0"/>
                <a:cs typeface="Times New Roman" panose="02020603050405020304" pitchFamily="18" charset="0"/>
              </a:rPr>
              <a:t>hái </a:t>
            </a:r>
            <a:r>
              <a:rPr lang="en-US" sz="3200" dirty="0">
                <a:solidFill>
                  <a:schemeClr val="accent2"/>
                </a:solidFill>
                <a:latin typeface="Times New Roman" panose="02020603050405020304" pitchFamily="18" charset="0"/>
                <a:cs typeface="Times New Roman" panose="02020603050405020304" pitchFamily="18" charset="0"/>
              </a:rPr>
              <a:t>N</a:t>
            </a:r>
            <a:r>
              <a:rPr lang="vi-VN" sz="3200" dirty="0">
                <a:solidFill>
                  <a:schemeClr val="accent2"/>
                </a:solidFill>
                <a:latin typeface="Times New Roman" panose="02020603050405020304" pitchFamily="18" charset="0"/>
                <a:cs typeface="Times New Roman" panose="02020603050405020304" pitchFamily="18" charset="0"/>
              </a:rPr>
              <a:t>guyên </a:t>
            </a:r>
            <a:endParaRPr lang="en-US" sz="3200" dirty="0">
              <a:solidFill>
                <a:schemeClr val="accent2"/>
              </a:solidFill>
              <a:latin typeface="Times New Roman" panose="02020603050405020304" pitchFamily="18" charset="0"/>
              <a:cs typeface="Times New Roman" panose="02020603050405020304" pitchFamily="18" charset="0"/>
            </a:endParaRPr>
          </a:p>
        </p:txBody>
      </p:sp>
      <p:pic>
        <p:nvPicPr>
          <p:cNvPr id="18" name="Content Placeholder 4">
            <a:extLst>
              <a:ext uri="{FF2B5EF4-FFF2-40B4-BE49-F238E27FC236}">
                <a16:creationId xmlns:a16="http://schemas.microsoft.com/office/drawing/2014/main" id="{97C4BB59-9C8F-7BDC-A853-D645B443E6C5}"/>
              </a:ext>
            </a:extLst>
          </p:cNvPr>
          <p:cNvPicPr>
            <a:picLocks noChangeAspect="1"/>
          </p:cNvPicPr>
          <p:nvPr/>
        </p:nvPicPr>
        <p:blipFill>
          <a:blip r:embed="rId2"/>
          <a:stretch>
            <a:fillRect/>
          </a:stretch>
        </p:blipFill>
        <p:spPr>
          <a:xfrm>
            <a:off x="152400" y="4065068"/>
            <a:ext cx="12608570" cy="4531169"/>
          </a:xfrm>
          <a:prstGeom prst="rect">
            <a:avLst/>
          </a:prstGeom>
        </p:spPr>
      </p:pic>
      <p:pic>
        <p:nvPicPr>
          <p:cNvPr id="19" name="Picture 18" descr="Dịch vụ hóa đơn điện tử Highlands Coffee">
            <a:extLst>
              <a:ext uri="{FF2B5EF4-FFF2-40B4-BE49-F238E27FC236}">
                <a16:creationId xmlns:a16="http://schemas.microsoft.com/office/drawing/2014/main" id="{32D8977A-047B-DFB1-1413-6F15971B51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28682" y="677283"/>
            <a:ext cx="4806918" cy="8904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B4F47"/>
        </a:solidFill>
        <a:effectLst/>
      </p:bgPr>
    </p:bg>
    <p:spTree>
      <p:nvGrpSpPr>
        <p:cNvPr id="1" name=""/>
        <p:cNvGrpSpPr/>
        <p:nvPr/>
      </p:nvGrpSpPr>
      <p:grpSpPr>
        <a:xfrm>
          <a:off x="0" y="0"/>
          <a:ext cx="0" cy="0"/>
          <a:chOff x="0" y="0"/>
          <a:chExt cx="0" cy="0"/>
        </a:xfrm>
      </p:grpSpPr>
      <p:grpSp>
        <p:nvGrpSpPr>
          <p:cNvPr id="10" name="Group 10"/>
          <p:cNvGrpSpPr/>
          <p:nvPr/>
        </p:nvGrpSpPr>
        <p:grpSpPr>
          <a:xfrm>
            <a:off x="14829272" y="886847"/>
            <a:ext cx="2430028" cy="765483"/>
            <a:chOff x="0" y="0"/>
            <a:chExt cx="1290117" cy="406400"/>
          </a:xfrm>
        </p:grpSpPr>
        <p:sp>
          <p:nvSpPr>
            <p:cNvPr id="11" name="Freeform 11"/>
            <p:cNvSpPr/>
            <p:nvPr/>
          </p:nvSpPr>
          <p:spPr>
            <a:xfrm>
              <a:off x="0" y="0"/>
              <a:ext cx="1290117" cy="406400"/>
            </a:xfrm>
            <a:custGeom>
              <a:avLst/>
              <a:gdLst/>
              <a:ahLst/>
              <a:cxnLst/>
              <a:rect l="l" t="t" r="r" b="b"/>
              <a:pathLst>
                <a:path w="1290117" h="406400">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F8F7F4"/>
              </a:solidFill>
              <a:prstDash val="solid"/>
              <a:miter/>
            </a:ln>
          </p:spPr>
        </p:sp>
        <p:sp>
          <p:nvSpPr>
            <p:cNvPr id="12" name="TextBox 12"/>
            <p:cNvSpPr txBox="1"/>
            <p:nvPr/>
          </p:nvSpPr>
          <p:spPr>
            <a:xfrm>
              <a:off x="0" y="-47625"/>
              <a:ext cx="1290117" cy="454025"/>
            </a:xfrm>
            <a:prstGeom prst="rect">
              <a:avLst/>
            </a:prstGeom>
          </p:spPr>
          <p:txBody>
            <a:bodyPr lIns="50800" tIns="50800" rIns="50800" bIns="50800" rtlCol="0" anchor="ctr"/>
            <a:lstStyle/>
            <a:p>
              <a:pPr algn="ctr">
                <a:lnSpc>
                  <a:spcPts val="3440"/>
                </a:lnSpc>
              </a:pPr>
              <a:endParaRPr/>
            </a:p>
          </p:txBody>
        </p:sp>
      </p:grpSp>
      <p:sp>
        <p:nvSpPr>
          <p:cNvPr id="15" name="TextBox 15"/>
          <p:cNvSpPr txBox="1"/>
          <p:nvPr/>
        </p:nvSpPr>
        <p:spPr>
          <a:xfrm>
            <a:off x="304800" y="524418"/>
            <a:ext cx="11350505" cy="1257588"/>
          </a:xfrm>
          <a:prstGeom prst="rect">
            <a:avLst/>
          </a:prstGeom>
        </p:spPr>
        <p:txBody>
          <a:bodyPr wrap="square" lIns="0" tIns="0" rIns="0" bIns="0" rtlCol="0" anchor="t">
            <a:spAutoFit/>
          </a:bodyPr>
          <a:lstStyle/>
          <a:p>
            <a:pPr algn="ctr">
              <a:lnSpc>
                <a:spcPts val="11200"/>
              </a:lnSpc>
            </a:pPr>
            <a:r>
              <a:rPr kumimoji="0" lang="vi-VN" sz="60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Khảo sát hệ thống</a:t>
            </a:r>
          </a:p>
        </p:txBody>
      </p:sp>
      <p:sp>
        <p:nvSpPr>
          <p:cNvPr id="21" name="TextBox 21"/>
          <p:cNvSpPr txBox="1"/>
          <p:nvPr/>
        </p:nvSpPr>
        <p:spPr>
          <a:xfrm>
            <a:off x="14829272" y="962567"/>
            <a:ext cx="2430028" cy="547370"/>
          </a:xfrm>
          <a:prstGeom prst="rect">
            <a:avLst/>
          </a:prstGeom>
        </p:spPr>
        <p:txBody>
          <a:bodyPr lIns="0" tIns="0" rIns="0" bIns="0" rtlCol="0" anchor="t">
            <a:spAutoFit/>
          </a:bodyPr>
          <a:lstStyle/>
          <a:p>
            <a:pPr algn="ctr">
              <a:lnSpc>
                <a:spcPts val="4479"/>
              </a:lnSpc>
            </a:pPr>
            <a:r>
              <a:rPr lang="en-US" sz="3199" spc="319">
                <a:solidFill>
                  <a:srgbClr val="FFFFFF"/>
                </a:solidFill>
                <a:latin typeface="TT Chocolates"/>
                <a:ea typeface="TT Chocolates"/>
                <a:cs typeface="TT Chocolates"/>
                <a:sym typeface="TT Chocolates"/>
              </a:rPr>
              <a:t>Slide 04</a:t>
            </a:r>
          </a:p>
        </p:txBody>
      </p:sp>
      <p:grpSp>
        <p:nvGrpSpPr>
          <p:cNvPr id="22" name="Group 22"/>
          <p:cNvGrpSpPr/>
          <p:nvPr/>
        </p:nvGrpSpPr>
        <p:grpSpPr>
          <a:xfrm>
            <a:off x="0" y="9762583"/>
            <a:ext cx="18288000" cy="524417"/>
            <a:chOff x="0" y="0"/>
            <a:chExt cx="4816593" cy="138118"/>
          </a:xfrm>
        </p:grpSpPr>
        <p:sp>
          <p:nvSpPr>
            <p:cNvPr id="23" name="Freeform 23"/>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24" name="TextBox 24"/>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25" name="Group 25"/>
          <p:cNvGrpSpPr/>
          <p:nvPr/>
        </p:nvGrpSpPr>
        <p:grpSpPr>
          <a:xfrm>
            <a:off x="0" y="0"/>
            <a:ext cx="18288000" cy="524417"/>
            <a:chOff x="0" y="0"/>
            <a:chExt cx="4816593" cy="138118"/>
          </a:xfrm>
        </p:grpSpPr>
        <p:sp>
          <p:nvSpPr>
            <p:cNvPr id="26" name="Freeform 26"/>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27" name="TextBox 27"/>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pic>
        <p:nvPicPr>
          <p:cNvPr id="29" name="Picture 28">
            <a:extLst>
              <a:ext uri="{FF2B5EF4-FFF2-40B4-BE49-F238E27FC236}">
                <a16:creationId xmlns:a16="http://schemas.microsoft.com/office/drawing/2014/main" id="{D3E40D16-DE6F-91FC-9CBC-E0D0BF1460A4}"/>
              </a:ext>
            </a:extLst>
          </p:cNvPr>
          <p:cNvPicPr>
            <a:picLocks noChangeAspect="1"/>
          </p:cNvPicPr>
          <p:nvPr/>
        </p:nvPicPr>
        <p:blipFill>
          <a:blip r:embed="rId2"/>
          <a:stretch>
            <a:fillRect/>
          </a:stretch>
        </p:blipFill>
        <p:spPr>
          <a:xfrm>
            <a:off x="11286902" y="524416"/>
            <a:ext cx="7001094" cy="9223903"/>
          </a:xfrm>
          <a:prstGeom prst="rect">
            <a:avLst/>
          </a:prstGeom>
        </p:spPr>
      </p:pic>
      <p:sp>
        <p:nvSpPr>
          <p:cNvPr id="30" name="TextBox 29">
            <a:extLst>
              <a:ext uri="{FF2B5EF4-FFF2-40B4-BE49-F238E27FC236}">
                <a16:creationId xmlns:a16="http://schemas.microsoft.com/office/drawing/2014/main" id="{2E69FCFE-8AD2-77BD-8149-E9C4B075E778}"/>
              </a:ext>
            </a:extLst>
          </p:cNvPr>
          <p:cNvSpPr txBox="1"/>
          <p:nvPr/>
        </p:nvSpPr>
        <p:spPr>
          <a:xfrm>
            <a:off x="304800" y="1835954"/>
            <a:ext cx="4876800" cy="769441"/>
          </a:xfrm>
          <a:prstGeom prst="rect">
            <a:avLst/>
          </a:prstGeom>
          <a:noFill/>
        </p:spPr>
        <p:txBody>
          <a:bodyPr wrap="square" rtlCol="0">
            <a:spAutoFit/>
          </a:bodyPr>
          <a:lstStyle/>
          <a:p>
            <a:r>
              <a:rPr kumimoji="0" lang="vi-VN" sz="44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Cách vận hành</a:t>
            </a:r>
            <a:endParaRPr lang="en-US" sz="4400" dirty="0">
              <a:solidFill>
                <a:schemeClr val="bg1"/>
              </a:solidFill>
            </a:endParaRPr>
          </a:p>
        </p:txBody>
      </p:sp>
      <p:sp>
        <p:nvSpPr>
          <p:cNvPr id="31" name="TextBox 30">
            <a:extLst>
              <a:ext uri="{FF2B5EF4-FFF2-40B4-BE49-F238E27FC236}">
                <a16:creationId xmlns:a16="http://schemas.microsoft.com/office/drawing/2014/main" id="{5556D54E-7B32-960B-BE9A-A6615E921E4E}"/>
              </a:ext>
            </a:extLst>
          </p:cNvPr>
          <p:cNvSpPr txBox="1"/>
          <p:nvPr/>
        </p:nvSpPr>
        <p:spPr>
          <a:xfrm>
            <a:off x="0" y="2659343"/>
            <a:ext cx="11125200" cy="6639638"/>
          </a:xfrm>
          <a:prstGeom prst="rect">
            <a:avLst/>
          </a:prstGeom>
          <a:noFill/>
        </p:spPr>
        <p:txBody>
          <a:bodyPr wrap="square" rtlCol="0">
            <a:spAutoFit/>
          </a:bodyPr>
          <a:lstStyle/>
          <a:p>
            <a:pPr marL="0" marR="0" lvl="0" indent="0" algn="just" defTabSz="914400" rtl="0" eaLnBrk="0" fontAlgn="base" latinLnBrk="0" hangingPunct="0">
              <a:lnSpc>
                <a:spcPct val="130000"/>
              </a:lnSpc>
              <a:spcBef>
                <a:spcPct val="0"/>
              </a:spcBef>
              <a:spcAft>
                <a:spcPct val="0"/>
              </a:spcAft>
              <a:buClrTx/>
              <a:buSzTx/>
              <a:buFontTx/>
              <a:buNone/>
              <a:tabLst/>
            </a:pPr>
            <a:r>
              <a:rPr kumimoji="0" lang="en-US" altLang="en-US" sz="28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Hoạt</a:t>
            </a:r>
            <a:r>
              <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động</a:t>
            </a:r>
            <a:r>
              <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hệ</a:t>
            </a:r>
            <a:r>
              <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thống</a:t>
            </a:r>
            <a:r>
              <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1"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tại</a:t>
            </a:r>
            <a:r>
              <a:rPr kumimoji="0" lang="en-US" altLang="en-US" sz="2800" b="1"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Highlands Coffee:</a:t>
            </a:r>
            <a:endPar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30000"/>
              </a:lnSpc>
              <a:spcBef>
                <a:spcPct val="0"/>
              </a:spcBef>
              <a:spcAft>
                <a:spcPct val="0"/>
              </a:spcAft>
              <a:buClrTx/>
              <a:buSzTx/>
              <a:buFontTx/>
              <a:buChar char="•"/>
              <a:tabLst/>
            </a:pP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Khách</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hàng</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có</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thể</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đặt</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hàng</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trực</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tiếp</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tại</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quầy</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hoặc</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qua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nhân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viên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phục</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vụ</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bàn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30000"/>
              </a:lnSpc>
              <a:spcBef>
                <a:spcPct val="0"/>
              </a:spcBef>
              <a:spcAft>
                <a:spcPct val="0"/>
              </a:spcAft>
              <a:buClrTx/>
              <a:buSzTx/>
              <a:buFontTx/>
              <a:buChar char="•"/>
              <a:tabLst/>
            </a:pP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Nhân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viên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phục</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vụ</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bàn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ghi</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yêu</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cầu</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vào</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phiếu</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và</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chuyển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đến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quầy</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bar.</a:t>
            </a:r>
          </a:p>
          <a:p>
            <a:pPr marL="457200" marR="0" lvl="1" indent="0" algn="just" defTabSz="914400" rtl="0" eaLnBrk="0" fontAlgn="base" latinLnBrk="0" hangingPunct="0">
              <a:lnSpc>
                <a:spcPct val="130000"/>
              </a:lnSpc>
              <a:spcBef>
                <a:spcPct val="0"/>
              </a:spcBef>
              <a:spcAft>
                <a:spcPct val="0"/>
              </a:spcAft>
              <a:buClrTx/>
              <a:buSzTx/>
              <a:buFontTx/>
              <a:buChar char="•"/>
              <a:tabLst/>
            </a:pP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Khi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giao</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sản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phẩm</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nhân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viên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đánh</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dấu</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vào</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phiếu</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yêu</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cầu</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endParaRPr kumimoji="0" lang="vi-VN"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457200" marR="0" lvl="1" indent="0" algn="just" defTabSz="914400" rtl="0" eaLnBrk="0" fontAlgn="base" latinLnBrk="0" hangingPunct="0">
              <a:lnSpc>
                <a:spcPct val="130000"/>
              </a:lnSpc>
              <a:spcBef>
                <a:spcPct val="0"/>
              </a:spcBef>
              <a:spcAft>
                <a:spcPct val="0"/>
              </a:spcAft>
              <a:buClrTx/>
              <a:buSzTx/>
              <a:buFontTx/>
              <a:buChar char="•"/>
              <a:tabLst/>
            </a:pP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Nhân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viên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phục</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vụ</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bàn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lập</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hóa</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đơn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và</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thu</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tiền</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từ</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2800" b="0" i="0" u="none" strike="noStrike" cap="none" normalizeH="0" baseline="0" dirty="0" err="1">
                <a:ln>
                  <a:noFill/>
                </a:ln>
                <a:solidFill>
                  <a:schemeClr val="bg1"/>
                </a:solidFill>
                <a:effectLst/>
                <a:latin typeface="Times New Roman" panose="02020603050405020304" pitchFamily="18" charset="0"/>
                <a:cs typeface="Times New Roman" panose="02020603050405020304" pitchFamily="18" charset="0"/>
              </a:rPr>
              <a:t>khách</a:t>
            </a:r>
            <a:r>
              <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a:t>
            </a:r>
          </a:p>
          <a:p>
            <a:pPr marL="457200" marR="0" lvl="1" indent="0" algn="just" defTabSz="914400" rtl="0" eaLnBrk="0" fontAlgn="base" latinLnBrk="0" hangingPunct="0">
              <a:lnSpc>
                <a:spcPct val="100000"/>
              </a:lnSpc>
              <a:spcBef>
                <a:spcPct val="0"/>
              </a:spcBef>
              <a:spcAft>
                <a:spcPct val="0"/>
              </a:spcAft>
              <a:buClrTx/>
              <a:buSzTx/>
              <a:buNone/>
              <a:tabLst/>
            </a:pPr>
            <a:endParaRPr kumimoji="0" lang="en-US" altLang="en-US" sz="2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endParaRPr>
          </a:p>
          <a:p>
            <a:pPr marL="0" lvl="0" indent="0" algn="just" defTabSz="914400" eaLnBrk="0" fontAlgn="base" hangingPunct="0">
              <a:lnSpc>
                <a:spcPct val="130000"/>
              </a:lnSpc>
              <a:spcBef>
                <a:spcPct val="0"/>
              </a:spcBef>
              <a:spcAft>
                <a:spcPct val="0"/>
              </a:spcAft>
              <a:buClrTx/>
              <a:buSzTx/>
              <a:buFontTx/>
              <a:buNone/>
            </a:pPr>
            <a:r>
              <a:rPr lang="en-US" altLang="en-US" sz="2800" b="1" dirty="0">
                <a:solidFill>
                  <a:schemeClr val="bg1"/>
                </a:solidFill>
                <a:latin typeface="Times New Roman" panose="02020603050405020304" pitchFamily="18" charset="0"/>
                <a:cs typeface="Times New Roman" panose="02020603050405020304" pitchFamily="18" charset="0"/>
              </a:rPr>
              <a:t>Báo </a:t>
            </a:r>
            <a:r>
              <a:rPr lang="en-US" altLang="en-US" sz="2800" b="1" dirty="0" err="1">
                <a:solidFill>
                  <a:schemeClr val="bg1"/>
                </a:solidFill>
                <a:latin typeface="Times New Roman" panose="02020603050405020304" pitchFamily="18" charset="0"/>
                <a:cs typeface="Times New Roman" panose="02020603050405020304" pitchFamily="18" charset="0"/>
              </a:rPr>
              <a:t>cáo</a:t>
            </a:r>
            <a:r>
              <a:rPr lang="en-US" altLang="en-US" sz="2800" b="1" dirty="0">
                <a:solidFill>
                  <a:schemeClr val="bg1"/>
                </a:solidFill>
                <a:latin typeface="Times New Roman" panose="02020603050405020304" pitchFamily="18" charset="0"/>
                <a:cs typeface="Times New Roman" panose="02020603050405020304" pitchFamily="18" charset="0"/>
              </a:rPr>
              <a:t> </a:t>
            </a:r>
            <a:r>
              <a:rPr lang="en-US" altLang="en-US" sz="2800" b="1" dirty="0" err="1">
                <a:solidFill>
                  <a:schemeClr val="bg1"/>
                </a:solidFill>
                <a:latin typeface="Times New Roman" panose="02020603050405020304" pitchFamily="18" charset="0"/>
                <a:cs typeface="Times New Roman" panose="02020603050405020304" pitchFamily="18" charset="0"/>
              </a:rPr>
              <a:t>và</a:t>
            </a:r>
            <a:r>
              <a:rPr lang="en-US" altLang="en-US" sz="2800" b="1" dirty="0">
                <a:solidFill>
                  <a:schemeClr val="bg1"/>
                </a:solidFill>
                <a:latin typeface="Times New Roman" panose="02020603050405020304" pitchFamily="18" charset="0"/>
                <a:cs typeface="Times New Roman" panose="02020603050405020304" pitchFamily="18" charset="0"/>
              </a:rPr>
              <a:t> </a:t>
            </a:r>
            <a:r>
              <a:rPr lang="en-US" altLang="en-US" sz="2800" b="1" dirty="0" err="1">
                <a:solidFill>
                  <a:schemeClr val="bg1"/>
                </a:solidFill>
                <a:latin typeface="Times New Roman" panose="02020603050405020304" pitchFamily="18" charset="0"/>
                <a:cs typeface="Times New Roman" panose="02020603050405020304" pitchFamily="18" charset="0"/>
              </a:rPr>
              <a:t>thống</a:t>
            </a:r>
            <a:r>
              <a:rPr lang="en-US" altLang="en-US" sz="2800" b="1" dirty="0">
                <a:solidFill>
                  <a:schemeClr val="bg1"/>
                </a:solidFill>
                <a:latin typeface="Times New Roman" panose="02020603050405020304" pitchFamily="18" charset="0"/>
                <a:cs typeface="Times New Roman" panose="02020603050405020304" pitchFamily="18" charset="0"/>
              </a:rPr>
              <a:t> </a:t>
            </a:r>
            <a:r>
              <a:rPr lang="en-US" altLang="en-US" sz="2800" b="1" dirty="0" err="1">
                <a:solidFill>
                  <a:schemeClr val="bg1"/>
                </a:solidFill>
                <a:latin typeface="Times New Roman" panose="02020603050405020304" pitchFamily="18" charset="0"/>
                <a:cs typeface="Times New Roman" panose="02020603050405020304" pitchFamily="18" charset="0"/>
              </a:rPr>
              <a:t>kê</a:t>
            </a:r>
            <a:r>
              <a:rPr lang="en-US" altLang="en-US" sz="2800" b="1" dirty="0">
                <a:solidFill>
                  <a:schemeClr val="bg1"/>
                </a:solidFill>
                <a:latin typeface="Times New Roman" panose="02020603050405020304" pitchFamily="18" charset="0"/>
                <a:cs typeface="Times New Roman" panose="02020603050405020304" pitchFamily="18" charset="0"/>
              </a:rPr>
              <a:t> </a:t>
            </a:r>
            <a:r>
              <a:rPr lang="en-US" altLang="en-US" sz="2800" b="1" dirty="0" err="1">
                <a:solidFill>
                  <a:schemeClr val="bg1"/>
                </a:solidFill>
                <a:latin typeface="Times New Roman" panose="02020603050405020304" pitchFamily="18" charset="0"/>
                <a:cs typeface="Times New Roman" panose="02020603050405020304" pitchFamily="18" charset="0"/>
              </a:rPr>
              <a:t>doanh</a:t>
            </a:r>
            <a:r>
              <a:rPr lang="en-US" altLang="en-US" sz="2800" b="1" dirty="0">
                <a:solidFill>
                  <a:schemeClr val="bg1"/>
                </a:solidFill>
                <a:latin typeface="Times New Roman" panose="02020603050405020304" pitchFamily="18" charset="0"/>
                <a:cs typeface="Times New Roman" panose="02020603050405020304" pitchFamily="18" charset="0"/>
              </a:rPr>
              <a:t> </a:t>
            </a:r>
            <a:r>
              <a:rPr lang="en-US" altLang="en-US" sz="2800" b="1" dirty="0" err="1">
                <a:solidFill>
                  <a:schemeClr val="bg1"/>
                </a:solidFill>
                <a:latin typeface="Times New Roman" panose="02020603050405020304" pitchFamily="18" charset="0"/>
                <a:cs typeface="Times New Roman" panose="02020603050405020304" pitchFamily="18" charset="0"/>
              </a:rPr>
              <a:t>thu</a:t>
            </a:r>
            <a:r>
              <a:rPr lang="en-US" altLang="en-US" sz="2800" b="1" dirty="0">
                <a:solidFill>
                  <a:schemeClr val="bg1"/>
                </a:solidFill>
                <a:latin typeface="Times New Roman" panose="02020603050405020304" pitchFamily="18" charset="0"/>
                <a:cs typeface="Times New Roman" panose="02020603050405020304" pitchFamily="18" charset="0"/>
              </a:rPr>
              <a:t>:</a:t>
            </a:r>
          </a:p>
          <a:p>
            <a:pPr marL="457200" lvl="1" indent="0" algn="just" defTabSz="914400" eaLnBrk="0" fontAlgn="base" hangingPunct="0">
              <a:lnSpc>
                <a:spcPct val="130000"/>
              </a:lnSpc>
              <a:spcBef>
                <a:spcPct val="0"/>
              </a:spcBef>
              <a:spcAft>
                <a:spcPct val="0"/>
              </a:spcAft>
              <a:buClrTx/>
              <a:buSzTx/>
              <a:buFontTx/>
              <a:buChar char="•"/>
            </a:pPr>
            <a:r>
              <a:rPr lang="en-US" altLang="en-US" sz="2800" dirty="0" err="1">
                <a:solidFill>
                  <a:schemeClr val="bg1"/>
                </a:solidFill>
                <a:latin typeface="Times New Roman" panose="02020603050405020304" pitchFamily="18" charset="0"/>
                <a:cs typeface="Times New Roman" panose="02020603050405020304" pitchFamily="18" charset="0"/>
              </a:rPr>
              <a:t>Nhân</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viên</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quản</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lý</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quầy</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thống</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kê</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doanh</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thu</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và</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mặt</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hàng</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bán</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được</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hàng</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tuần</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hoặc</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tháng</a:t>
            </a:r>
            <a:r>
              <a:rPr lang="en-US" altLang="en-US" sz="2800" dirty="0">
                <a:solidFill>
                  <a:schemeClr val="bg1"/>
                </a:solidFill>
                <a:latin typeface="Times New Roman" panose="02020603050405020304" pitchFamily="18" charset="0"/>
                <a:cs typeface="Times New Roman" panose="02020603050405020304" pitchFamily="18" charset="0"/>
              </a:rPr>
              <a:t>.</a:t>
            </a:r>
          </a:p>
          <a:p>
            <a:pPr marL="457200" lvl="1" indent="0" algn="just" defTabSz="914400" eaLnBrk="0" fontAlgn="base" hangingPunct="0">
              <a:lnSpc>
                <a:spcPct val="130000"/>
              </a:lnSpc>
              <a:spcBef>
                <a:spcPct val="0"/>
              </a:spcBef>
              <a:spcAft>
                <a:spcPct val="0"/>
              </a:spcAft>
              <a:buClrTx/>
              <a:buSzTx/>
              <a:buFontTx/>
              <a:buChar char="•"/>
            </a:pPr>
            <a:r>
              <a:rPr lang="en-US" altLang="en-US" sz="2800" dirty="0">
                <a:solidFill>
                  <a:schemeClr val="bg1"/>
                </a:solidFill>
                <a:latin typeface="Times New Roman" panose="02020603050405020304" pitchFamily="18" charset="0"/>
                <a:cs typeface="Times New Roman" panose="02020603050405020304" pitchFamily="18" charset="0"/>
              </a:rPr>
              <a:t>Báo </a:t>
            </a:r>
            <a:r>
              <a:rPr lang="en-US" altLang="en-US" sz="2800" dirty="0" err="1">
                <a:solidFill>
                  <a:schemeClr val="bg1"/>
                </a:solidFill>
                <a:latin typeface="Times New Roman" panose="02020603050405020304" pitchFamily="18" charset="0"/>
                <a:cs typeface="Times New Roman" panose="02020603050405020304" pitchFamily="18" charset="0"/>
              </a:rPr>
              <a:t>cáo</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giúp</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chủ</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cửa</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hàng</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lập</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kế</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hoạch</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mua</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sắm</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và</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phục</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vụ</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khách</a:t>
            </a:r>
            <a:r>
              <a:rPr lang="en-US" altLang="en-US" sz="2800" dirty="0">
                <a:solidFill>
                  <a:schemeClr val="bg1"/>
                </a:solidFill>
                <a:latin typeface="Times New Roman" panose="02020603050405020304" pitchFamily="18" charset="0"/>
                <a:cs typeface="Times New Roman" panose="02020603050405020304" pitchFamily="18" charset="0"/>
              </a:rPr>
              <a:t> </a:t>
            </a:r>
            <a:r>
              <a:rPr lang="en-US" altLang="en-US" sz="2800" dirty="0" err="1">
                <a:solidFill>
                  <a:schemeClr val="bg1"/>
                </a:solidFill>
                <a:latin typeface="Times New Roman" panose="02020603050405020304" pitchFamily="18" charset="0"/>
                <a:cs typeface="Times New Roman" panose="02020603050405020304" pitchFamily="18" charset="0"/>
              </a:rPr>
              <a:t>hàng</a:t>
            </a:r>
            <a:r>
              <a:rPr lang="en-US" altLang="en-US" sz="2800" dirty="0">
                <a:solidFill>
                  <a:schemeClr val="bg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829272" y="886847"/>
            <a:ext cx="2430028" cy="765483"/>
            <a:chOff x="0" y="0"/>
            <a:chExt cx="1290117" cy="406400"/>
          </a:xfrm>
        </p:grpSpPr>
        <p:sp>
          <p:nvSpPr>
            <p:cNvPr id="3" name="Freeform 3"/>
            <p:cNvSpPr/>
            <p:nvPr/>
          </p:nvSpPr>
          <p:spPr>
            <a:xfrm>
              <a:off x="0" y="0"/>
              <a:ext cx="1290117" cy="406400"/>
            </a:xfrm>
            <a:custGeom>
              <a:avLst/>
              <a:gdLst/>
              <a:ahLst/>
              <a:cxnLst/>
              <a:rect l="l" t="t" r="r" b="b"/>
              <a:pathLst>
                <a:path w="1290117" h="406400">
                  <a:moveTo>
                    <a:pt x="1086917" y="0"/>
                  </a:moveTo>
                  <a:cubicBezTo>
                    <a:pt x="1199142" y="0"/>
                    <a:pt x="1290117" y="90976"/>
                    <a:pt x="1290117" y="203200"/>
                  </a:cubicBezTo>
                  <a:cubicBezTo>
                    <a:pt x="1290117" y="315424"/>
                    <a:pt x="1199142" y="406400"/>
                    <a:pt x="1086917"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19050" cap="sq">
              <a:solidFill>
                <a:srgbClr val="000000"/>
              </a:solidFill>
              <a:prstDash val="solid"/>
              <a:miter/>
            </a:ln>
          </p:spPr>
        </p:sp>
        <p:sp>
          <p:nvSpPr>
            <p:cNvPr id="4" name="TextBox 4"/>
            <p:cNvSpPr txBox="1"/>
            <p:nvPr/>
          </p:nvSpPr>
          <p:spPr>
            <a:xfrm>
              <a:off x="0" y="-47625"/>
              <a:ext cx="1290117" cy="454025"/>
            </a:xfrm>
            <a:prstGeom prst="rect">
              <a:avLst/>
            </a:prstGeom>
          </p:spPr>
          <p:txBody>
            <a:bodyPr lIns="50800" tIns="50800" rIns="50800" bIns="50800" rtlCol="0" anchor="ctr"/>
            <a:lstStyle/>
            <a:p>
              <a:pPr algn="ctr">
                <a:lnSpc>
                  <a:spcPts val="3440"/>
                </a:lnSpc>
              </a:pPr>
              <a:endParaRPr/>
            </a:p>
          </p:txBody>
        </p:sp>
      </p:grpSp>
      <p:sp>
        <p:nvSpPr>
          <p:cNvPr id="13" name="TextBox 13"/>
          <p:cNvSpPr txBox="1"/>
          <p:nvPr/>
        </p:nvSpPr>
        <p:spPr>
          <a:xfrm>
            <a:off x="1143000" y="897623"/>
            <a:ext cx="15773400" cy="1295291"/>
          </a:xfrm>
          <a:prstGeom prst="rect">
            <a:avLst/>
          </a:prstGeom>
        </p:spPr>
        <p:txBody>
          <a:bodyPr wrap="square" lIns="0" tIns="0" rIns="0" bIns="0" rtlCol="0" anchor="t">
            <a:spAutoFit/>
          </a:bodyPr>
          <a:lstStyle/>
          <a:p>
            <a:pPr algn="ctr">
              <a:lnSpc>
                <a:spcPts val="11200"/>
              </a:lnSpc>
            </a:pPr>
            <a:r>
              <a:rPr lang="vi-VN" sz="6600" b="1" dirty="0">
                <a:latin typeface="+mj-lt"/>
                <a:ea typeface="TAN Pearl"/>
                <a:cs typeface="TAN Pearl"/>
                <a:sym typeface="TAN Pearl"/>
              </a:rPr>
              <a:t>Phân tích hệ thống</a:t>
            </a:r>
            <a:endParaRPr lang="en-US" sz="6600" b="1" dirty="0">
              <a:latin typeface="+mj-lt"/>
              <a:ea typeface="TAN Pearl"/>
              <a:cs typeface="TAN Pearl"/>
              <a:sym typeface="TAN Pearl"/>
            </a:endParaRPr>
          </a:p>
        </p:txBody>
      </p:sp>
      <p:sp>
        <p:nvSpPr>
          <p:cNvPr id="14" name="TextBox 14"/>
          <p:cNvSpPr txBox="1"/>
          <p:nvPr/>
        </p:nvSpPr>
        <p:spPr>
          <a:xfrm>
            <a:off x="14829272" y="962567"/>
            <a:ext cx="2430028" cy="547370"/>
          </a:xfrm>
          <a:prstGeom prst="rect">
            <a:avLst/>
          </a:prstGeom>
        </p:spPr>
        <p:txBody>
          <a:bodyPr lIns="0" tIns="0" rIns="0" bIns="0" rtlCol="0" anchor="t">
            <a:spAutoFit/>
          </a:bodyPr>
          <a:lstStyle/>
          <a:p>
            <a:pPr algn="ctr">
              <a:lnSpc>
                <a:spcPts val="4479"/>
              </a:lnSpc>
            </a:pPr>
            <a:r>
              <a:rPr lang="en-US" sz="3199" spc="319" dirty="0">
                <a:solidFill>
                  <a:srgbClr val="745E4D"/>
                </a:solidFill>
                <a:latin typeface="TT Chocolates"/>
                <a:ea typeface="TT Chocolates"/>
                <a:cs typeface="TT Chocolates"/>
                <a:sym typeface="TT Chocolates"/>
              </a:rPr>
              <a:t>Slide 07</a:t>
            </a:r>
          </a:p>
        </p:txBody>
      </p:sp>
      <p:sp>
        <p:nvSpPr>
          <p:cNvPr id="20" name="TextBox 20"/>
          <p:cNvSpPr txBox="1"/>
          <p:nvPr/>
        </p:nvSpPr>
        <p:spPr>
          <a:xfrm>
            <a:off x="3913229" y="7152553"/>
            <a:ext cx="4768202" cy="396262"/>
          </a:xfrm>
          <a:prstGeom prst="rect">
            <a:avLst/>
          </a:prstGeom>
        </p:spPr>
        <p:txBody>
          <a:bodyPr lIns="0" tIns="0" rIns="0" bIns="0" rtlCol="0" anchor="t">
            <a:spAutoFit/>
          </a:bodyPr>
          <a:lstStyle/>
          <a:p>
            <a:pPr algn="just">
              <a:lnSpc>
                <a:spcPts val="3220"/>
              </a:lnSpc>
              <a:spcBef>
                <a:spcPct val="0"/>
              </a:spcBef>
            </a:pPr>
            <a:r>
              <a:rPr lang="en-US" sz="2300" dirty="0">
                <a:solidFill>
                  <a:srgbClr val="5B4F47"/>
                </a:solidFill>
                <a:latin typeface="TT Chocolates"/>
                <a:ea typeface="TT Chocolates"/>
                <a:cs typeface="TT Chocolates"/>
                <a:sym typeface="TT Chocolates"/>
              </a:rPr>
              <a:t>.</a:t>
            </a:r>
          </a:p>
        </p:txBody>
      </p:sp>
      <p:sp>
        <p:nvSpPr>
          <p:cNvPr id="21" name="TextBox 21"/>
          <p:cNvSpPr txBox="1"/>
          <p:nvPr/>
        </p:nvSpPr>
        <p:spPr>
          <a:xfrm>
            <a:off x="12030180" y="3962718"/>
            <a:ext cx="4768202" cy="396262"/>
          </a:xfrm>
          <a:prstGeom prst="rect">
            <a:avLst/>
          </a:prstGeom>
        </p:spPr>
        <p:txBody>
          <a:bodyPr lIns="0" tIns="0" rIns="0" bIns="0" rtlCol="0" anchor="t">
            <a:spAutoFit/>
          </a:bodyPr>
          <a:lstStyle/>
          <a:p>
            <a:pPr algn="just">
              <a:lnSpc>
                <a:spcPts val="3220"/>
              </a:lnSpc>
              <a:spcBef>
                <a:spcPct val="0"/>
              </a:spcBef>
            </a:pPr>
            <a:r>
              <a:rPr lang="en-US" sz="2300" dirty="0">
                <a:solidFill>
                  <a:srgbClr val="5B4F47"/>
                </a:solidFill>
                <a:latin typeface="TT Chocolates"/>
                <a:ea typeface="TT Chocolates"/>
                <a:cs typeface="TT Chocolates"/>
                <a:sym typeface="TT Chocolates"/>
              </a:rPr>
              <a:t>.</a:t>
            </a:r>
          </a:p>
        </p:txBody>
      </p:sp>
      <p:grpSp>
        <p:nvGrpSpPr>
          <p:cNvPr id="23" name="Group 23"/>
          <p:cNvGrpSpPr/>
          <p:nvPr/>
        </p:nvGrpSpPr>
        <p:grpSpPr>
          <a:xfrm>
            <a:off x="0" y="9762583"/>
            <a:ext cx="18288000" cy="524417"/>
            <a:chOff x="0" y="0"/>
            <a:chExt cx="4816593" cy="138118"/>
          </a:xfrm>
        </p:grpSpPr>
        <p:sp>
          <p:nvSpPr>
            <p:cNvPr id="24" name="Freeform 24"/>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25" name="TextBox 25"/>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26" name="Group 26"/>
          <p:cNvGrpSpPr/>
          <p:nvPr/>
        </p:nvGrpSpPr>
        <p:grpSpPr>
          <a:xfrm>
            <a:off x="0" y="0"/>
            <a:ext cx="18288000" cy="524417"/>
            <a:chOff x="0" y="0"/>
            <a:chExt cx="4816593" cy="138118"/>
          </a:xfrm>
        </p:grpSpPr>
        <p:sp>
          <p:nvSpPr>
            <p:cNvPr id="27" name="Freeform 27"/>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28" name="TextBox 28"/>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31" name="Group 5">
            <a:extLst>
              <a:ext uri="{FF2B5EF4-FFF2-40B4-BE49-F238E27FC236}">
                <a16:creationId xmlns:a16="http://schemas.microsoft.com/office/drawing/2014/main" id="{D637788A-AA84-E902-79BE-582029068651}"/>
              </a:ext>
            </a:extLst>
          </p:cNvPr>
          <p:cNvGrpSpPr/>
          <p:nvPr/>
        </p:nvGrpSpPr>
        <p:grpSpPr>
          <a:xfrm>
            <a:off x="14203323" y="5747194"/>
            <a:ext cx="3950460" cy="3950444"/>
            <a:chOff x="0" y="0"/>
            <a:chExt cx="6350000" cy="6349975"/>
          </a:xfrm>
        </p:grpSpPr>
        <p:sp>
          <p:nvSpPr>
            <p:cNvPr id="32" name="Freeform 6">
              <a:extLst>
                <a:ext uri="{FF2B5EF4-FFF2-40B4-BE49-F238E27FC236}">
                  <a16:creationId xmlns:a16="http://schemas.microsoft.com/office/drawing/2014/main" id="{5AF83FEB-56A5-B3A0-B68F-75C7A4FBFB6F}"/>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24999" r="-24999"/>
              </a:stretch>
            </a:blipFill>
          </p:spPr>
        </p:sp>
      </p:grpSp>
      <p:sp>
        <p:nvSpPr>
          <p:cNvPr id="33" name="TextBox 32">
            <a:extLst>
              <a:ext uri="{FF2B5EF4-FFF2-40B4-BE49-F238E27FC236}">
                <a16:creationId xmlns:a16="http://schemas.microsoft.com/office/drawing/2014/main" id="{61BB381A-0A10-5684-CB37-8C6B004B9A56}"/>
              </a:ext>
            </a:extLst>
          </p:cNvPr>
          <p:cNvSpPr txBox="1"/>
          <p:nvPr/>
        </p:nvSpPr>
        <p:spPr>
          <a:xfrm>
            <a:off x="1497420" y="8928197"/>
            <a:ext cx="9067800" cy="769441"/>
          </a:xfrm>
          <a:prstGeom prst="rect">
            <a:avLst/>
          </a:prstGeom>
          <a:noFill/>
        </p:spPr>
        <p:txBody>
          <a:bodyPr wrap="square" rtlCol="0">
            <a:spAutoFit/>
          </a:bodyPr>
          <a:lstStyle/>
          <a:p>
            <a:pPr algn="ctr"/>
            <a:r>
              <a:rPr lang="vi-VN" sz="4400" dirty="0">
                <a:latin typeface="Times New Roman" panose="02020603050405020304" pitchFamily="18" charset="0"/>
                <a:cs typeface="Times New Roman" panose="02020603050405020304" pitchFamily="18" charset="0"/>
              </a:rPr>
              <a:t>Thông tin vào/ ra của chương trình</a:t>
            </a:r>
            <a:endParaRPr lang="en-US" sz="4400" dirty="0">
              <a:latin typeface="Times New Roman" panose="02020603050405020304" pitchFamily="18" charset="0"/>
              <a:cs typeface="Times New Roman" panose="02020603050405020304" pitchFamily="18" charset="0"/>
            </a:endParaRPr>
          </a:p>
        </p:txBody>
      </p:sp>
      <p:grpSp>
        <p:nvGrpSpPr>
          <p:cNvPr id="34" name="Group 7">
            <a:extLst>
              <a:ext uri="{FF2B5EF4-FFF2-40B4-BE49-F238E27FC236}">
                <a16:creationId xmlns:a16="http://schemas.microsoft.com/office/drawing/2014/main" id="{7F4E2F89-7BA3-AE84-3736-2A8E14ABB167}"/>
              </a:ext>
            </a:extLst>
          </p:cNvPr>
          <p:cNvGrpSpPr/>
          <p:nvPr/>
        </p:nvGrpSpPr>
        <p:grpSpPr>
          <a:xfrm>
            <a:off x="14225094" y="1652330"/>
            <a:ext cx="3950460" cy="3950444"/>
            <a:chOff x="0" y="0"/>
            <a:chExt cx="6350000" cy="6349975"/>
          </a:xfrm>
        </p:grpSpPr>
        <p:sp>
          <p:nvSpPr>
            <p:cNvPr id="35" name="Freeform 8">
              <a:extLst>
                <a:ext uri="{FF2B5EF4-FFF2-40B4-BE49-F238E27FC236}">
                  <a16:creationId xmlns:a16="http://schemas.microsoft.com/office/drawing/2014/main" id="{56765337-1C61-658C-46C3-16A35A4098B2}"/>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5046" r="-25046"/>
              </a:stretch>
            </a:blipFill>
          </p:spPr>
        </p:sp>
      </p:grpSp>
      <p:pic>
        <p:nvPicPr>
          <p:cNvPr id="1026" name="Picture 2">
            <a:extLst>
              <a:ext uri="{FF2B5EF4-FFF2-40B4-BE49-F238E27FC236}">
                <a16:creationId xmlns:a16="http://schemas.microsoft.com/office/drawing/2014/main" id="{A5DEC871-643F-8D2C-D71D-F44DD8C925D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8967" y="2503906"/>
            <a:ext cx="13067693" cy="5218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a:extLst>
              <a:ext uri="{FF2B5EF4-FFF2-40B4-BE49-F238E27FC236}">
                <a16:creationId xmlns:a16="http://schemas.microsoft.com/office/drawing/2014/main" id="{94022413-AFA7-6627-3185-6931C4433D12}"/>
              </a:ext>
            </a:extLst>
          </p:cNvPr>
          <p:cNvGrpSpPr/>
          <p:nvPr/>
        </p:nvGrpSpPr>
        <p:grpSpPr>
          <a:xfrm>
            <a:off x="0" y="0"/>
            <a:ext cx="18288000" cy="524417"/>
            <a:chOff x="0" y="0"/>
            <a:chExt cx="4816593" cy="138118"/>
          </a:xfrm>
        </p:grpSpPr>
        <p:sp>
          <p:nvSpPr>
            <p:cNvPr id="3" name="Freeform 27">
              <a:extLst>
                <a:ext uri="{FF2B5EF4-FFF2-40B4-BE49-F238E27FC236}">
                  <a16:creationId xmlns:a16="http://schemas.microsoft.com/office/drawing/2014/main" id="{AF2CA33C-1DBE-37C3-0BA3-323F9BB22D9E}"/>
                </a:ext>
              </a:extLst>
            </p:cNvPr>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4" name="TextBox 28">
              <a:extLst>
                <a:ext uri="{FF2B5EF4-FFF2-40B4-BE49-F238E27FC236}">
                  <a16:creationId xmlns:a16="http://schemas.microsoft.com/office/drawing/2014/main" id="{64C31EAD-04A1-A51E-FF3F-4217A2D6AC9F}"/>
                </a:ext>
              </a:extLst>
            </p:cNvPr>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5" name="Group 22">
            <a:extLst>
              <a:ext uri="{FF2B5EF4-FFF2-40B4-BE49-F238E27FC236}">
                <a16:creationId xmlns:a16="http://schemas.microsoft.com/office/drawing/2014/main" id="{18DF5D4A-F689-611D-8661-540F2B97C79D}"/>
              </a:ext>
            </a:extLst>
          </p:cNvPr>
          <p:cNvGrpSpPr/>
          <p:nvPr/>
        </p:nvGrpSpPr>
        <p:grpSpPr>
          <a:xfrm>
            <a:off x="0" y="9762583"/>
            <a:ext cx="18288000" cy="524417"/>
            <a:chOff x="0" y="0"/>
            <a:chExt cx="4816593" cy="138118"/>
          </a:xfrm>
        </p:grpSpPr>
        <p:sp>
          <p:nvSpPr>
            <p:cNvPr id="6" name="Freeform 23">
              <a:extLst>
                <a:ext uri="{FF2B5EF4-FFF2-40B4-BE49-F238E27FC236}">
                  <a16:creationId xmlns:a16="http://schemas.microsoft.com/office/drawing/2014/main" id="{FB12B527-28D1-69EF-2143-FD335F97D852}"/>
                </a:ext>
              </a:extLst>
            </p:cNvPr>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7" name="TextBox 24">
              <a:extLst>
                <a:ext uri="{FF2B5EF4-FFF2-40B4-BE49-F238E27FC236}">
                  <a16:creationId xmlns:a16="http://schemas.microsoft.com/office/drawing/2014/main" id="{5CC8038A-F3C8-F531-5104-69ACA80EE246}"/>
                </a:ext>
              </a:extLst>
            </p:cNvPr>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pic>
        <p:nvPicPr>
          <p:cNvPr id="10" name="Picture 1">
            <a:extLst>
              <a:ext uri="{FF2B5EF4-FFF2-40B4-BE49-F238E27FC236}">
                <a16:creationId xmlns:a16="http://schemas.microsoft.com/office/drawing/2014/main" id="{4EAADDB1-C36F-D5D7-A3AD-107EC4246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84614"/>
            <a:ext cx="7620000" cy="651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a:extLst>
              <a:ext uri="{FF2B5EF4-FFF2-40B4-BE49-F238E27FC236}">
                <a16:creationId xmlns:a16="http://schemas.microsoft.com/office/drawing/2014/main" id="{6C97EF3A-5067-D6DE-D29A-2424978D4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1925461"/>
            <a:ext cx="7511752" cy="651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21F3A994-F37E-00F0-3615-0E6765CF370E}"/>
              </a:ext>
            </a:extLst>
          </p:cNvPr>
          <p:cNvSpPr txBox="1"/>
          <p:nvPr/>
        </p:nvSpPr>
        <p:spPr>
          <a:xfrm>
            <a:off x="6019800" y="705243"/>
            <a:ext cx="8305800" cy="1569660"/>
          </a:xfrm>
          <a:prstGeom prst="rect">
            <a:avLst/>
          </a:prstGeom>
          <a:noFill/>
        </p:spPr>
        <p:txBody>
          <a:bodyPr wrap="square" rtlCol="0">
            <a:spAutoFit/>
          </a:bodyPr>
          <a:lstStyle/>
          <a:p>
            <a:r>
              <a:rPr lang="vi-VN" sz="4800" b="1" dirty="0">
                <a:latin typeface="+mj-lt"/>
                <a:ea typeface="TAN Pearl"/>
                <a:cs typeface="TAN Pearl"/>
                <a:sym typeface="TAN Pearl"/>
              </a:rPr>
              <a:t>Phân tích hệ thống</a:t>
            </a:r>
            <a:endParaRPr lang="en-US" sz="4800" b="1" dirty="0">
              <a:latin typeface="+mj-lt"/>
              <a:ea typeface="TAN Pearl"/>
              <a:cs typeface="TAN Pearl"/>
              <a:sym typeface="TAN Pearl"/>
            </a:endParaRPr>
          </a:p>
          <a:p>
            <a:endParaRPr lang="en-US" sz="4800" dirty="0"/>
          </a:p>
        </p:txBody>
      </p:sp>
      <p:sp>
        <p:nvSpPr>
          <p:cNvPr id="15" name="TextBox 14">
            <a:extLst>
              <a:ext uri="{FF2B5EF4-FFF2-40B4-BE49-F238E27FC236}">
                <a16:creationId xmlns:a16="http://schemas.microsoft.com/office/drawing/2014/main" id="{34615EA1-5830-0DA4-8115-9F490B465000}"/>
              </a:ext>
            </a:extLst>
          </p:cNvPr>
          <p:cNvSpPr txBox="1"/>
          <p:nvPr/>
        </p:nvSpPr>
        <p:spPr>
          <a:xfrm>
            <a:off x="2133600" y="8583209"/>
            <a:ext cx="5829300" cy="800219"/>
          </a:xfrm>
          <a:prstGeom prst="rect">
            <a:avLst/>
          </a:prstGeom>
          <a:noFill/>
        </p:spPr>
        <p:txBody>
          <a:bodyPr wrap="square" rtlCol="0">
            <a:spAutoFit/>
          </a:bodyPr>
          <a:lstStyle/>
          <a:p>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800" i="1" dirty="0">
                <a:effectLst/>
                <a:latin typeface="Times New Roman" panose="02020603050405020304" pitchFamily="18" charset="0"/>
                <a:ea typeface="Times New Roman" panose="02020603050405020304" pitchFamily="18" charset="0"/>
                <a:cs typeface="Times New Roman" panose="02020603050405020304" pitchFamily="18" charset="0"/>
              </a:rPr>
              <a:t>đơn </a:t>
            </a:r>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endParaRPr lang="en-US" sz="2800" dirty="0">
              <a:latin typeface="Times New Roman" panose="02020603050405020304" pitchFamily="18"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B2DDB2B6-4B71-2CFE-0452-3C3E94B2F1B6}"/>
              </a:ext>
            </a:extLst>
          </p:cNvPr>
          <p:cNvSpPr txBox="1"/>
          <p:nvPr/>
        </p:nvSpPr>
        <p:spPr>
          <a:xfrm>
            <a:off x="10325100" y="8641560"/>
            <a:ext cx="5829300" cy="800219"/>
          </a:xfrm>
          <a:prstGeom prst="rect">
            <a:avLst/>
          </a:prstGeom>
          <a:noFill/>
        </p:spPr>
        <p:txBody>
          <a:bodyPr wrap="square" rtlCol="0">
            <a:spAutoFit/>
          </a:bodyPr>
          <a:lstStyle/>
          <a:p>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huỷ</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đơn</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hàng</a:t>
            </a:r>
            <a:endParaRPr lang="en-US" sz="2800" dirty="0">
              <a:latin typeface="Times New Roman" panose="02020603050405020304" pitchFamily="18" charset="0"/>
              <a:cs typeface="Times New Roman" panose="02020603050405020304" pitchFamily="18" charset="0"/>
            </a:endParaRPr>
          </a:p>
          <a:p>
            <a:endParaRPr lang="en-US" dirty="0"/>
          </a:p>
        </p:txBody>
      </p:sp>
      <p:pic>
        <p:nvPicPr>
          <p:cNvPr id="20" name="Picture 14">
            <a:extLst>
              <a:ext uri="{FF2B5EF4-FFF2-40B4-BE49-F238E27FC236}">
                <a16:creationId xmlns:a16="http://schemas.microsoft.com/office/drawing/2014/main" id="{D8AF1F6A-7F60-CE20-91F3-71A185C2E2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11400" y="5589452"/>
            <a:ext cx="4555671" cy="4446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515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B3F6F-06AC-AE59-4EA4-B4277646A853}"/>
            </a:ext>
          </a:extLst>
        </p:cNvPr>
        <p:cNvGrpSpPr/>
        <p:nvPr/>
      </p:nvGrpSpPr>
      <p:grpSpPr>
        <a:xfrm>
          <a:off x="0" y="0"/>
          <a:ext cx="0" cy="0"/>
          <a:chOff x="0" y="0"/>
          <a:chExt cx="0" cy="0"/>
        </a:xfrm>
      </p:grpSpPr>
      <p:grpSp>
        <p:nvGrpSpPr>
          <p:cNvPr id="2" name="Group 26">
            <a:extLst>
              <a:ext uri="{FF2B5EF4-FFF2-40B4-BE49-F238E27FC236}">
                <a16:creationId xmlns:a16="http://schemas.microsoft.com/office/drawing/2014/main" id="{ABF296DB-F542-896B-404D-8DF4F9F96D90}"/>
              </a:ext>
            </a:extLst>
          </p:cNvPr>
          <p:cNvGrpSpPr/>
          <p:nvPr/>
        </p:nvGrpSpPr>
        <p:grpSpPr>
          <a:xfrm>
            <a:off x="0" y="0"/>
            <a:ext cx="18288000" cy="524417"/>
            <a:chOff x="0" y="0"/>
            <a:chExt cx="4816593" cy="138118"/>
          </a:xfrm>
        </p:grpSpPr>
        <p:sp>
          <p:nvSpPr>
            <p:cNvPr id="3" name="Freeform 27">
              <a:extLst>
                <a:ext uri="{FF2B5EF4-FFF2-40B4-BE49-F238E27FC236}">
                  <a16:creationId xmlns:a16="http://schemas.microsoft.com/office/drawing/2014/main" id="{76D52E82-35CF-845C-658F-0EADA52918DB}"/>
                </a:ext>
              </a:extLst>
            </p:cNvPr>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4" name="TextBox 28">
              <a:extLst>
                <a:ext uri="{FF2B5EF4-FFF2-40B4-BE49-F238E27FC236}">
                  <a16:creationId xmlns:a16="http://schemas.microsoft.com/office/drawing/2014/main" id="{CBE85903-D6CA-CAB3-9E5A-E279AF10D938}"/>
                </a:ext>
              </a:extLst>
            </p:cNvPr>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5" name="Group 22">
            <a:extLst>
              <a:ext uri="{FF2B5EF4-FFF2-40B4-BE49-F238E27FC236}">
                <a16:creationId xmlns:a16="http://schemas.microsoft.com/office/drawing/2014/main" id="{EF7FBF0E-E9D2-8A2E-04E7-57B46805B8D6}"/>
              </a:ext>
            </a:extLst>
          </p:cNvPr>
          <p:cNvGrpSpPr/>
          <p:nvPr/>
        </p:nvGrpSpPr>
        <p:grpSpPr>
          <a:xfrm>
            <a:off x="0" y="9762583"/>
            <a:ext cx="18288000" cy="524417"/>
            <a:chOff x="0" y="0"/>
            <a:chExt cx="4816593" cy="138118"/>
          </a:xfrm>
        </p:grpSpPr>
        <p:sp>
          <p:nvSpPr>
            <p:cNvPr id="6" name="Freeform 23">
              <a:extLst>
                <a:ext uri="{FF2B5EF4-FFF2-40B4-BE49-F238E27FC236}">
                  <a16:creationId xmlns:a16="http://schemas.microsoft.com/office/drawing/2014/main" id="{AF4506B1-3653-D841-7DA5-4F3E84C60736}"/>
                </a:ext>
              </a:extLst>
            </p:cNvPr>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7" name="TextBox 24">
              <a:extLst>
                <a:ext uri="{FF2B5EF4-FFF2-40B4-BE49-F238E27FC236}">
                  <a16:creationId xmlns:a16="http://schemas.microsoft.com/office/drawing/2014/main" id="{0A1F4629-BB16-7E1A-D789-0BB37328AE62}"/>
                </a:ext>
              </a:extLst>
            </p:cNvPr>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2" name="TextBox 11">
            <a:extLst>
              <a:ext uri="{FF2B5EF4-FFF2-40B4-BE49-F238E27FC236}">
                <a16:creationId xmlns:a16="http://schemas.microsoft.com/office/drawing/2014/main" id="{FC1A956B-E077-9A04-E836-67C1A293374C}"/>
              </a:ext>
            </a:extLst>
          </p:cNvPr>
          <p:cNvSpPr txBox="1"/>
          <p:nvPr/>
        </p:nvSpPr>
        <p:spPr>
          <a:xfrm>
            <a:off x="6019800" y="705243"/>
            <a:ext cx="8305800" cy="1569660"/>
          </a:xfrm>
          <a:prstGeom prst="rect">
            <a:avLst/>
          </a:prstGeom>
          <a:noFill/>
        </p:spPr>
        <p:txBody>
          <a:bodyPr wrap="square" rtlCol="0">
            <a:spAutoFit/>
          </a:bodyPr>
          <a:lstStyle/>
          <a:p>
            <a:r>
              <a:rPr lang="vi-VN" sz="4800" b="1" dirty="0">
                <a:latin typeface="+mj-lt"/>
                <a:ea typeface="TAN Pearl"/>
                <a:cs typeface="TAN Pearl"/>
                <a:sym typeface="TAN Pearl"/>
              </a:rPr>
              <a:t>Phân tích hệ thống</a:t>
            </a:r>
            <a:endParaRPr lang="en-US" sz="4800" b="1" dirty="0">
              <a:latin typeface="+mj-lt"/>
              <a:ea typeface="TAN Pearl"/>
              <a:cs typeface="TAN Pearl"/>
              <a:sym typeface="TAN Pearl"/>
            </a:endParaRPr>
          </a:p>
          <a:p>
            <a:endParaRPr lang="en-US" sz="4800" dirty="0"/>
          </a:p>
        </p:txBody>
      </p:sp>
      <p:sp>
        <p:nvSpPr>
          <p:cNvPr id="15" name="TextBox 14">
            <a:extLst>
              <a:ext uri="{FF2B5EF4-FFF2-40B4-BE49-F238E27FC236}">
                <a16:creationId xmlns:a16="http://schemas.microsoft.com/office/drawing/2014/main" id="{1A69B30B-142B-12FD-11DF-D4A7A319141B}"/>
              </a:ext>
            </a:extLst>
          </p:cNvPr>
          <p:cNvSpPr txBox="1"/>
          <p:nvPr/>
        </p:nvSpPr>
        <p:spPr>
          <a:xfrm>
            <a:off x="2133599" y="8583209"/>
            <a:ext cx="5829300" cy="800219"/>
          </a:xfrm>
          <a:prstGeom prst="rect">
            <a:avLst/>
          </a:prstGeom>
          <a:noFill/>
        </p:spPr>
        <p:txBody>
          <a:bodyPr wrap="square" rtlCol="0">
            <a:spAutoFit/>
          </a:bodyPr>
          <a:lstStyle/>
          <a:p>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2800" i="1" dirty="0">
                <a:effectLst/>
                <a:latin typeface="Times New Roman" panose="02020603050405020304" pitchFamily="18" charset="0"/>
                <a:ea typeface="Times New Roman" panose="02020603050405020304" pitchFamily="18" charset="0"/>
                <a:cs typeface="Times New Roman" panose="02020603050405020304" pitchFamily="18" charset="0"/>
              </a:rPr>
              <a:t>tạo hóa đơn </a:t>
            </a:r>
            <a:endParaRPr lang="en-US" sz="2800" dirty="0">
              <a:latin typeface="Times New Roman" panose="02020603050405020304" pitchFamily="18" charset="0"/>
              <a:cs typeface="Times New Roman" panose="02020603050405020304" pitchFamily="18" charset="0"/>
            </a:endParaRPr>
          </a:p>
          <a:p>
            <a:endParaRPr lang="en-US" dirty="0"/>
          </a:p>
        </p:txBody>
      </p:sp>
      <p:sp>
        <p:nvSpPr>
          <p:cNvPr id="16" name="TextBox 15">
            <a:extLst>
              <a:ext uri="{FF2B5EF4-FFF2-40B4-BE49-F238E27FC236}">
                <a16:creationId xmlns:a16="http://schemas.microsoft.com/office/drawing/2014/main" id="{1EB903A5-3C10-334E-6A6D-2FF220624EC0}"/>
              </a:ext>
            </a:extLst>
          </p:cNvPr>
          <p:cNvSpPr txBox="1"/>
          <p:nvPr/>
        </p:nvSpPr>
        <p:spPr>
          <a:xfrm>
            <a:off x="11353800" y="8689110"/>
            <a:ext cx="4800600" cy="523220"/>
          </a:xfrm>
          <a:prstGeom prst="rect">
            <a:avLst/>
          </a:prstGeom>
          <a:noFill/>
        </p:spPr>
        <p:txBody>
          <a:bodyPr wrap="square" rtlCol="0">
            <a:spAutoFit/>
          </a:bodyPr>
          <a:lstStyle/>
          <a:p>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800" i="1" dirty="0" err="1">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vi-VN" sz="2800" i="1" dirty="0">
                <a:effectLst/>
                <a:latin typeface="Times New Roman" panose="02020603050405020304" pitchFamily="18" charset="0"/>
                <a:ea typeface="Times New Roman" panose="02020603050405020304" pitchFamily="18" charset="0"/>
                <a:cs typeface="Times New Roman" panose="02020603050405020304" pitchFamily="18" charset="0"/>
              </a:rPr>
              <a:t> thống kê đơn  hàng</a:t>
            </a:r>
            <a:endParaRPr lang="en-US" dirty="0"/>
          </a:p>
        </p:txBody>
      </p:sp>
      <p:pic>
        <p:nvPicPr>
          <p:cNvPr id="2050" name="Picture 1">
            <a:extLst>
              <a:ext uri="{FF2B5EF4-FFF2-40B4-BE49-F238E27FC236}">
                <a16:creationId xmlns:a16="http://schemas.microsoft.com/office/drawing/2014/main" id="{93B6833E-A7CD-D545-85CC-99F620B4CF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040" y="1862844"/>
            <a:ext cx="5829299" cy="64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a:extLst>
              <a:ext uri="{FF2B5EF4-FFF2-40B4-BE49-F238E27FC236}">
                <a16:creationId xmlns:a16="http://schemas.microsoft.com/office/drawing/2014/main" id="{9DAF9157-2FAA-3AE9-82DE-054F83CEB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9800" y="1884615"/>
            <a:ext cx="7511752" cy="6517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8">
            <a:extLst>
              <a:ext uri="{FF2B5EF4-FFF2-40B4-BE49-F238E27FC236}">
                <a16:creationId xmlns:a16="http://schemas.microsoft.com/office/drawing/2014/main" id="{33C18FD9-DA1E-AAC2-C0E7-F09EDBF7AB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4410" y="755456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57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CFA59-E67C-4404-0426-1620826ECF9D}"/>
            </a:ext>
          </a:extLst>
        </p:cNvPr>
        <p:cNvGrpSpPr/>
        <p:nvPr/>
      </p:nvGrpSpPr>
      <p:grpSpPr>
        <a:xfrm>
          <a:off x="0" y="0"/>
          <a:ext cx="0" cy="0"/>
          <a:chOff x="0" y="0"/>
          <a:chExt cx="0" cy="0"/>
        </a:xfrm>
      </p:grpSpPr>
      <p:grpSp>
        <p:nvGrpSpPr>
          <p:cNvPr id="2" name="Group 26">
            <a:extLst>
              <a:ext uri="{FF2B5EF4-FFF2-40B4-BE49-F238E27FC236}">
                <a16:creationId xmlns:a16="http://schemas.microsoft.com/office/drawing/2014/main" id="{A4ED57D7-8D57-CFAB-0BBB-B1D93486047B}"/>
              </a:ext>
            </a:extLst>
          </p:cNvPr>
          <p:cNvGrpSpPr/>
          <p:nvPr/>
        </p:nvGrpSpPr>
        <p:grpSpPr>
          <a:xfrm>
            <a:off x="0" y="0"/>
            <a:ext cx="18288000" cy="524417"/>
            <a:chOff x="0" y="0"/>
            <a:chExt cx="4816593" cy="138118"/>
          </a:xfrm>
        </p:grpSpPr>
        <p:sp>
          <p:nvSpPr>
            <p:cNvPr id="3" name="Freeform 27">
              <a:extLst>
                <a:ext uri="{FF2B5EF4-FFF2-40B4-BE49-F238E27FC236}">
                  <a16:creationId xmlns:a16="http://schemas.microsoft.com/office/drawing/2014/main" id="{D059C8B5-6A8A-8AE0-0178-152F1266F489}"/>
                </a:ext>
              </a:extLst>
            </p:cNvPr>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4" name="TextBox 28">
              <a:extLst>
                <a:ext uri="{FF2B5EF4-FFF2-40B4-BE49-F238E27FC236}">
                  <a16:creationId xmlns:a16="http://schemas.microsoft.com/office/drawing/2014/main" id="{ED03C882-09C7-2D5A-D510-45F0C3E7E5ED}"/>
                </a:ext>
              </a:extLst>
            </p:cNvPr>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grpSp>
        <p:nvGrpSpPr>
          <p:cNvPr id="5" name="Group 22">
            <a:extLst>
              <a:ext uri="{FF2B5EF4-FFF2-40B4-BE49-F238E27FC236}">
                <a16:creationId xmlns:a16="http://schemas.microsoft.com/office/drawing/2014/main" id="{ED736BDF-B2E8-C967-D295-AD52FB5396DD}"/>
              </a:ext>
            </a:extLst>
          </p:cNvPr>
          <p:cNvGrpSpPr/>
          <p:nvPr/>
        </p:nvGrpSpPr>
        <p:grpSpPr>
          <a:xfrm>
            <a:off x="0" y="9762583"/>
            <a:ext cx="18288000" cy="524417"/>
            <a:chOff x="0" y="0"/>
            <a:chExt cx="4816593" cy="138118"/>
          </a:xfrm>
        </p:grpSpPr>
        <p:sp>
          <p:nvSpPr>
            <p:cNvPr id="6" name="Freeform 23">
              <a:extLst>
                <a:ext uri="{FF2B5EF4-FFF2-40B4-BE49-F238E27FC236}">
                  <a16:creationId xmlns:a16="http://schemas.microsoft.com/office/drawing/2014/main" id="{151A3413-FB0B-BE0B-50DB-E40310FBDC10}"/>
                </a:ext>
              </a:extLst>
            </p:cNvPr>
            <p:cNvSpPr/>
            <p:nvPr/>
          </p:nvSpPr>
          <p:spPr>
            <a:xfrm>
              <a:off x="0" y="0"/>
              <a:ext cx="4816592" cy="138118"/>
            </a:xfrm>
            <a:custGeom>
              <a:avLst/>
              <a:gdLst/>
              <a:ahLst/>
              <a:cxnLst/>
              <a:rect l="l" t="t" r="r" b="b"/>
              <a:pathLst>
                <a:path w="4816592" h="138118">
                  <a:moveTo>
                    <a:pt x="0" y="0"/>
                  </a:moveTo>
                  <a:lnTo>
                    <a:pt x="4816592" y="0"/>
                  </a:lnTo>
                  <a:lnTo>
                    <a:pt x="4816592" y="138118"/>
                  </a:lnTo>
                  <a:lnTo>
                    <a:pt x="0" y="138118"/>
                  </a:lnTo>
                  <a:close/>
                </a:path>
              </a:pathLst>
            </a:custGeom>
            <a:solidFill>
              <a:srgbClr val="553929"/>
            </a:solidFill>
          </p:spPr>
        </p:sp>
        <p:sp>
          <p:nvSpPr>
            <p:cNvPr id="7" name="TextBox 24">
              <a:extLst>
                <a:ext uri="{FF2B5EF4-FFF2-40B4-BE49-F238E27FC236}">
                  <a16:creationId xmlns:a16="http://schemas.microsoft.com/office/drawing/2014/main" id="{4413F309-B3A4-5EF7-7245-3BD7A9B1717A}"/>
                </a:ext>
              </a:extLst>
            </p:cNvPr>
            <p:cNvSpPr txBox="1"/>
            <p:nvPr/>
          </p:nvSpPr>
          <p:spPr>
            <a:xfrm>
              <a:off x="0" y="-47625"/>
              <a:ext cx="4816593" cy="185743"/>
            </a:xfrm>
            <a:prstGeom prst="rect">
              <a:avLst/>
            </a:prstGeom>
          </p:spPr>
          <p:txBody>
            <a:bodyPr lIns="50800" tIns="50800" rIns="50800" bIns="50800" rtlCol="0" anchor="ctr"/>
            <a:lstStyle/>
            <a:p>
              <a:pPr algn="ctr">
                <a:lnSpc>
                  <a:spcPts val="3440"/>
                </a:lnSpc>
              </a:pPr>
              <a:endParaRPr/>
            </a:p>
          </p:txBody>
        </p:sp>
      </p:grpSp>
      <p:sp>
        <p:nvSpPr>
          <p:cNvPr id="12" name="TextBox 11">
            <a:extLst>
              <a:ext uri="{FF2B5EF4-FFF2-40B4-BE49-F238E27FC236}">
                <a16:creationId xmlns:a16="http://schemas.microsoft.com/office/drawing/2014/main" id="{7AB69507-0EC9-5EE4-E9F9-12C8CF813DE9}"/>
              </a:ext>
            </a:extLst>
          </p:cNvPr>
          <p:cNvSpPr txBox="1"/>
          <p:nvPr/>
        </p:nvSpPr>
        <p:spPr>
          <a:xfrm>
            <a:off x="6019800" y="705243"/>
            <a:ext cx="8305800" cy="1569660"/>
          </a:xfrm>
          <a:prstGeom prst="rect">
            <a:avLst/>
          </a:prstGeom>
          <a:noFill/>
        </p:spPr>
        <p:txBody>
          <a:bodyPr wrap="square" rtlCol="0">
            <a:spAutoFit/>
          </a:bodyPr>
          <a:lstStyle/>
          <a:p>
            <a:r>
              <a:rPr lang="vi-VN" sz="4800" b="1" dirty="0">
                <a:latin typeface="+mj-lt"/>
                <a:ea typeface="TAN Pearl"/>
                <a:cs typeface="TAN Pearl"/>
                <a:sym typeface="TAN Pearl"/>
              </a:rPr>
              <a:t>Phân tích hệ thống</a:t>
            </a:r>
            <a:endParaRPr lang="en-US" sz="4800" b="1" dirty="0">
              <a:latin typeface="+mj-lt"/>
              <a:ea typeface="TAN Pearl"/>
              <a:cs typeface="TAN Pearl"/>
              <a:sym typeface="TAN Pearl"/>
            </a:endParaRPr>
          </a:p>
          <a:p>
            <a:endParaRPr lang="en-US" sz="4800" dirty="0"/>
          </a:p>
        </p:txBody>
      </p:sp>
      <p:sp>
        <p:nvSpPr>
          <p:cNvPr id="15" name="TextBox 14">
            <a:extLst>
              <a:ext uri="{FF2B5EF4-FFF2-40B4-BE49-F238E27FC236}">
                <a16:creationId xmlns:a16="http://schemas.microsoft.com/office/drawing/2014/main" id="{E10B73BF-1354-CABB-340A-8C04F73E445D}"/>
              </a:ext>
            </a:extLst>
          </p:cNvPr>
          <p:cNvSpPr txBox="1"/>
          <p:nvPr/>
        </p:nvSpPr>
        <p:spPr>
          <a:xfrm>
            <a:off x="4191000" y="7446496"/>
            <a:ext cx="8863343" cy="707886"/>
          </a:xfrm>
          <a:prstGeom prst="rect">
            <a:avLst/>
          </a:prstGeom>
          <a:noFill/>
        </p:spPr>
        <p:txBody>
          <a:bodyPr wrap="square" rtlCol="0">
            <a:spAutoFit/>
          </a:bodyPr>
          <a:lstStyle/>
          <a:p>
            <a:pPr algn="ctr"/>
            <a:r>
              <a:rPr lang="vi-VN" sz="4000" dirty="0">
                <a:latin typeface="Times New Roman" panose="02020603050405020304" pitchFamily="18" charset="0"/>
                <a:cs typeface="Times New Roman" panose="02020603050405020304" pitchFamily="18" charset="0"/>
              </a:rPr>
              <a:t>Biểu đồ use- case</a:t>
            </a:r>
            <a:endParaRPr lang="en-US" sz="4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8FBE78D-FAC9-6F68-4A9F-68EF7453A967}"/>
              </a:ext>
            </a:extLst>
          </p:cNvPr>
          <p:cNvPicPr>
            <a:picLocks noChangeAspect="1"/>
          </p:cNvPicPr>
          <p:nvPr/>
        </p:nvPicPr>
        <p:blipFill>
          <a:blip r:embed="rId2"/>
          <a:stretch>
            <a:fillRect/>
          </a:stretch>
        </p:blipFill>
        <p:spPr>
          <a:xfrm>
            <a:off x="527957" y="1928669"/>
            <a:ext cx="6734273" cy="5143500"/>
          </a:xfrm>
          <a:prstGeom prst="rect">
            <a:avLst/>
          </a:prstGeom>
        </p:spPr>
      </p:pic>
      <p:pic>
        <p:nvPicPr>
          <p:cNvPr id="17" name="Picture 16">
            <a:extLst>
              <a:ext uri="{FF2B5EF4-FFF2-40B4-BE49-F238E27FC236}">
                <a16:creationId xmlns:a16="http://schemas.microsoft.com/office/drawing/2014/main" id="{430644A8-6B54-23F6-1FA0-794BFBB53330}"/>
              </a:ext>
            </a:extLst>
          </p:cNvPr>
          <p:cNvPicPr>
            <a:picLocks noChangeAspect="1"/>
          </p:cNvPicPr>
          <p:nvPr/>
        </p:nvPicPr>
        <p:blipFill>
          <a:blip r:embed="rId3"/>
          <a:stretch>
            <a:fillRect/>
          </a:stretch>
        </p:blipFill>
        <p:spPr>
          <a:xfrm>
            <a:off x="9507483" y="1778795"/>
            <a:ext cx="8247117" cy="5315594"/>
          </a:xfrm>
          <a:prstGeom prst="rect">
            <a:avLst/>
          </a:prstGeom>
        </p:spPr>
      </p:pic>
      <p:pic>
        <p:nvPicPr>
          <p:cNvPr id="18" name="Picture 6">
            <a:extLst>
              <a:ext uri="{FF2B5EF4-FFF2-40B4-BE49-F238E27FC236}">
                <a16:creationId xmlns:a16="http://schemas.microsoft.com/office/drawing/2014/main" id="{6C87EA00-05C7-B83A-9D10-B6F7CD53EC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21287" y="6950388"/>
            <a:ext cx="7378566" cy="3074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522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608</Words>
  <Application>Microsoft Office PowerPoint</Application>
  <PresentationFormat>Custom</PresentationFormat>
  <Paragraphs>89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TAN Pearl</vt:lpstr>
      <vt:lpstr>Times New Roman</vt:lpstr>
      <vt:lpstr>Arial</vt:lpstr>
      <vt:lpstr>TT Chocolates</vt:lpstr>
      <vt:lpstr>Time 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White Minimalist Coffee Shop Presentation</dc:title>
  <dc:creator>Thắng Nguyễn Tiến</dc:creator>
  <cp:lastModifiedBy>ACER</cp:lastModifiedBy>
  <cp:revision>13</cp:revision>
  <dcterms:created xsi:type="dcterms:W3CDTF">2006-08-16T00:00:00Z</dcterms:created>
  <dcterms:modified xsi:type="dcterms:W3CDTF">2025-06-04T20:03:57Z</dcterms:modified>
  <dc:identifier>DAGnWcDwHA4</dc:identifier>
</cp:coreProperties>
</file>